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6858000" cx="12192000"/>
  <p:notesSz cx="7010400" cy="9296400"/>
  <p:embeddedFontLst>
    <p:embeddedFont>
      <p:font typeface="Inter"/>
      <p:regular r:id="rId60"/>
      <p:bold r:id="rId61"/>
      <p:italic r:id="rId62"/>
      <p:boldItalic r:id="rId63"/>
    </p:embeddedFont>
    <p:embeddedFont>
      <p:font typeface="Arial Black"/>
      <p:regular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9" roundtripDataSignature="AMtx7mjMF4K3Iemqy553VAgePqpC5vt0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Inter-italic.fntdata"/><Relationship Id="rId61" Type="http://schemas.openxmlformats.org/officeDocument/2006/relationships/font" Target="fonts/Inter-bold.fntdata"/><Relationship Id="rId20" Type="http://schemas.openxmlformats.org/officeDocument/2006/relationships/slide" Target="slides/slide16.xml"/><Relationship Id="rId64" Type="http://schemas.openxmlformats.org/officeDocument/2006/relationships/font" Target="fonts/ArialBlack-regular.fntdata"/><Relationship Id="rId63" Type="http://schemas.openxmlformats.org/officeDocument/2006/relationships/font" Target="fonts/Inter-boldItalic.fntdata"/><Relationship Id="rId22" Type="http://schemas.openxmlformats.org/officeDocument/2006/relationships/slide" Target="slides/slide18.xml"/><Relationship Id="rId66" Type="http://schemas.openxmlformats.org/officeDocument/2006/relationships/font" Target="fonts/NunitoSans-bold.fntdata"/><Relationship Id="rId21" Type="http://schemas.openxmlformats.org/officeDocument/2006/relationships/slide" Target="slides/slide17.xml"/><Relationship Id="rId65" Type="http://schemas.openxmlformats.org/officeDocument/2006/relationships/font" Target="fonts/NunitoSans-regular.fntdata"/><Relationship Id="rId24" Type="http://schemas.openxmlformats.org/officeDocument/2006/relationships/slide" Target="slides/slide20.xml"/><Relationship Id="rId68" Type="http://schemas.openxmlformats.org/officeDocument/2006/relationships/font" Target="fonts/NunitoSans-boldItalic.fntdata"/><Relationship Id="rId23" Type="http://schemas.openxmlformats.org/officeDocument/2006/relationships/slide" Target="slides/slide19.xml"/><Relationship Id="rId67" Type="http://schemas.openxmlformats.org/officeDocument/2006/relationships/font" Target="fonts/NunitoSans-italic.fntdata"/><Relationship Id="rId60" Type="http://schemas.openxmlformats.org/officeDocument/2006/relationships/font" Target="fonts/Inter-regular.fntdata"/><Relationship Id="rId26" Type="http://schemas.openxmlformats.org/officeDocument/2006/relationships/slide" Target="slides/slide22.xml"/><Relationship Id="rId25" Type="http://schemas.openxmlformats.org/officeDocument/2006/relationships/slide" Target="slides/slide21.xml"/><Relationship Id="rId69"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3037840" cy="466434"/>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1"/>
            <a:ext cx="3037840" cy="466434"/>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8"/>
            <a:ext cx="3037840" cy="466433"/>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8"/>
            <a:ext cx="3037840" cy="466433"/>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94c34fda35_0_2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394c34fda35_0_2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63" name="Google Shape;163;g394c34fda35_0_2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94c34fda35_0_17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394c34fda35_0_17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24" name="Google Shape;324;g394c34fda35_0_17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94c34fda35_0_18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394c34fda35_0_18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38" name="Google Shape;338;g394c34fda35_0_18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94c34fda35_0_19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394c34fda35_0_19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52" name="Google Shape;352;g394c34fda35_0_19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94c34fda35_0_21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394c34fda35_0_21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66" name="Google Shape;366;g394c34fda35_0_21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94c34fda35_0_23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g394c34fda35_0_23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87" name="Google Shape;387;g394c34fda35_0_23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94c34fda35_0_26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394c34fda35_0_26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19" name="Google Shape;419;g394c34fda35_0_26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94c34fda35_0_28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394c34fda35_0_28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45" name="Google Shape;445;g394c34fda35_0_28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94c34fda35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394c34fda35_0_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61" name="Google Shape;461;g394c34fda35_0_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94c34fda35_0_45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394c34fda35_0_45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69" name="Google Shape;469;g394c34fda35_0_45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94c34fda35_0_46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394c34fda35_0_46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79" name="Google Shape;479;g394c34fda35_0_46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94c34fda35_0_3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394c34fda35_0_3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73" name="Google Shape;173;g394c34fda35_0_3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94c34fda35_0_47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394c34fda35_0_47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90" name="Google Shape;490;g394c34fda35_0_47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94c34fda35_0_48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394c34fda35_0_48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05" name="Google Shape;505;g394c34fda35_0_48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94c34fda35_0_50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394c34fda35_0_50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21" name="Google Shape;521;g394c34fda35_0_50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94c34fda35_0_51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g394c34fda35_0_51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37" name="Google Shape;537;g394c34fda35_0_51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94c34fda35_0_53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394c34fda35_0_53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53" name="Google Shape;553;g394c34fda35_0_53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94c34fda35_0_54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394c34fda35_0_54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69" name="Google Shape;569;g394c34fda35_0_54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94c34fda35_0_57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394c34fda35_0_57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99" name="Google Shape;599;g394c34fda35_0_57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94c34fda35_0_59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g394c34fda35_0_59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14" name="Google Shape;614;g394c34fda35_0_59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94c34fda35_0_60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394c34fda35_0_60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30" name="Google Shape;630;g394c34fda35_0_60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94c34fda35_0_62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394c34fda35_0_62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51" name="Google Shape;651;g394c34fda35_0_62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94c34fda35_0_4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394c34fda35_0_4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84" name="Google Shape;184;g394c34fda35_0_4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94c34fda35_0_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g394c34fda35_0_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66" name="Google Shape;666;g394c34fda35_0_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94c34fda35_0_79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394c34fda35_0_79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74" name="Google Shape;674;g394c34fda35_0_79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94c34fda35_0_80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394c34fda35_0_80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88" name="Google Shape;688;g394c34fda35_0_80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94c34fda35_0_81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g394c34fda35_0_81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99" name="Google Shape;699;g394c34fda35_0_81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94c34fda35_0_82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g394c34fda35_0_82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15" name="Google Shape;715;g394c34fda35_0_82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94c34fda35_0_84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g394c34fda35_0_84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31" name="Google Shape;731;g394c34fda35_0_84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94c34fda35_0_86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394c34fda35_0_86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51" name="Google Shape;751;g394c34fda35_0_86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94c34fda35_0_87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g394c34fda35_0_87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67" name="Google Shape;767;g394c34fda35_0_87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94c34fda35_0_89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g394c34fda35_0_89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83" name="Google Shape;783;g394c34fda35_0_89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94c34fda35_0_90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g394c34fda35_0_90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99" name="Google Shape;799;g394c34fda35_0_90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94c34fda35_0_5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394c34fda35_0_5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98" name="Google Shape;198;g394c34fda35_0_5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94c34fda35_0_92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g394c34fda35_0_92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15" name="Google Shape;815;g394c34fda35_0_92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94c34fda35_0_95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g394c34fda35_0_95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47" name="Google Shape;847;g394c34fda35_0_95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94c34fda35_0_96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2" name="Google Shape;862;g394c34fda35_0_96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63" name="Google Shape;863;g394c34fda35_0_96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94c34fda35_0_98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g394c34fda35_0_98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79" name="Google Shape;879;g394c34fda35_0_98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94c34fda35_0_101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1" name="Google Shape;911;g394c34fda35_0_101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12" name="Google Shape;912;g394c34fda35_0_101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94c34fda35_0_103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g394c34fda35_0_103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35" name="Google Shape;935;g394c34fda35_0_103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394c34fda35_0_105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g394c34fda35_0_105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51" name="Google Shape;951;g394c34fda35_0_105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94c34fda35_0_1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7" name="Google Shape;967;g394c34fda35_0_1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68" name="Google Shape;968;g394c34fda35_0_1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94c34fda35_0_123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g394c34fda35_0_123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76" name="Google Shape;976;g394c34fda35_0_123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94c34fda35_0_124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394c34fda35_0_124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86" name="Google Shape;986;g394c34fda35_0_124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94c34fda35_0_6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394c34fda35_0_6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13" name="Google Shape;213;g394c34fda35_0_6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94c34fda35_0_125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g394c34fda35_0_125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00" name="Google Shape;1000;g394c34fda35_0_125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394c34fda35_0_126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Google Shape;1012;g394c34fda35_0_126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13" name="Google Shape;1013;g394c34fda35_0_126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94c34fda35_0_128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g394c34fda35_0_128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27" name="Google Shape;1027;g394c34fda35_0_128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94c34fda35_0_129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g394c34fda35_0_129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41" name="Google Shape;1041;g394c34fda35_0_129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94c34fda35_0_130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g394c34fda35_0_130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056" name="Google Shape;1056;g394c34fda35_0_130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94a9e633d9_0_16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g394a9e633d9_0_16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070" name="Google Shape;1070;g394a9e633d9_0_16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94c34fda35_0_9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394c34fda35_0_9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43" name="Google Shape;243;g394c34fda35_0_9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94c34fda35_0_11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394c34fda35_0_11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58" name="Google Shape;258;g394c34fda35_0_11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94c34fda35_0_12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394c34fda35_0_12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72" name="Google Shape;272;g394c34fda35_0_12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94c34fda35_0_13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394c34fda35_0_13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87" name="Google Shape;287;g394c34fda35_0_13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1"/>
          <p:cNvSpPr txBox="1"/>
          <p:nvPr>
            <p:ph type="title"/>
          </p:nvPr>
        </p:nvSpPr>
        <p:spPr>
          <a:xfrm>
            <a:off x="609600" y="152718"/>
            <a:ext cx="8013405" cy="72978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1"/>
          <p:cNvSpPr txBox="1"/>
          <p:nvPr>
            <p:ph idx="1" type="body"/>
          </p:nvPr>
        </p:nvSpPr>
        <p:spPr>
          <a:xfrm>
            <a:off x="609600" y="1073889"/>
            <a:ext cx="10160000" cy="50522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0" name="Google Shape;20;p51"/>
          <p:cNvSpPr txBox="1"/>
          <p:nvPr>
            <p:ph idx="11" type="ftr"/>
          </p:nvPr>
        </p:nvSpPr>
        <p:spPr>
          <a:xfrm>
            <a:off x="44302" y="6574155"/>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98" name="Shape 98"/>
        <p:cNvGrpSpPr/>
        <p:nvPr/>
      </p:nvGrpSpPr>
      <p:grpSpPr>
        <a:xfrm>
          <a:off x="0" y="0"/>
          <a:ext cx="0" cy="0"/>
          <a:chOff x="0" y="0"/>
          <a:chExt cx="0" cy="0"/>
        </a:xfrm>
      </p:grpSpPr>
      <p:sp>
        <p:nvSpPr>
          <p:cNvPr id="99" name="Google Shape;99;p60"/>
          <p:cNvSpPr txBox="1"/>
          <p:nvPr>
            <p:ph type="title"/>
          </p:nvPr>
        </p:nvSpPr>
        <p:spPr>
          <a:xfrm>
            <a:off x="4146258" y="240889"/>
            <a:ext cx="6540030"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0"/>
          <p:cNvSpPr txBox="1"/>
          <p:nvPr>
            <p:ph idx="1" type="body"/>
          </p:nvPr>
        </p:nvSpPr>
        <p:spPr>
          <a:xfrm>
            <a:off x="85511" y="5269246"/>
            <a:ext cx="3296044" cy="47019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1" name="Google Shape;101;p60"/>
          <p:cNvSpPr txBox="1"/>
          <p:nvPr>
            <p:ph idx="2" type="body"/>
          </p:nvPr>
        </p:nvSpPr>
        <p:spPr>
          <a:xfrm>
            <a:off x="6790944"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2" name="Google Shape;102;p6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60"/>
          <p:cNvSpPr txBox="1"/>
          <p:nvPr/>
        </p:nvSpPr>
        <p:spPr>
          <a:xfrm>
            <a:off x="640939" y="349776"/>
            <a:ext cx="350531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CONVERSATION:</a:t>
            </a:r>
            <a:endParaRPr b="1" i="0" sz="1800" u="none" cap="none" strike="noStrike">
              <a:solidFill>
                <a:srgbClr val="C00000"/>
              </a:solidFill>
              <a:latin typeface="Arial"/>
              <a:ea typeface="Arial"/>
              <a:cs typeface="Arial"/>
              <a:sym typeface="Arial"/>
            </a:endParaRPr>
          </a:p>
        </p:txBody>
      </p:sp>
      <p:sp>
        <p:nvSpPr>
          <p:cNvPr id="105" name="Google Shape;105;p60"/>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6" name="Google Shape;106;p60"/>
          <p:cNvPicPr preferRelativeResize="0"/>
          <p:nvPr/>
        </p:nvPicPr>
        <p:blipFill rotWithShape="1">
          <a:blip r:embed="rId2">
            <a:alphaModFix/>
          </a:blip>
          <a:srcRect b="53518" l="38540" r="56353" t="36852"/>
          <a:stretch/>
        </p:blipFill>
        <p:spPr>
          <a:xfrm>
            <a:off x="555372" y="4791464"/>
            <a:ext cx="592054" cy="628302"/>
          </a:xfrm>
          <a:prstGeom prst="rect">
            <a:avLst/>
          </a:prstGeom>
          <a:noFill/>
          <a:ln>
            <a:noFill/>
          </a:ln>
        </p:spPr>
      </p:pic>
      <p:sp>
        <p:nvSpPr>
          <p:cNvPr id="107" name="Google Shape;107;p60"/>
          <p:cNvSpPr txBox="1"/>
          <p:nvPr>
            <p:ph idx="3" type="body"/>
          </p:nvPr>
        </p:nvSpPr>
        <p:spPr>
          <a:xfrm>
            <a:off x="2280071"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6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61"/>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61"/>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6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62"/>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6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6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 name="Shape 117"/>
        <p:cNvGrpSpPr/>
        <p:nvPr/>
      </p:nvGrpSpPr>
      <p:grpSpPr>
        <a:xfrm>
          <a:off x="0" y="0"/>
          <a:ext cx="0" cy="0"/>
          <a:chOff x="0" y="0"/>
          <a:chExt cx="0" cy="0"/>
        </a:xfrm>
      </p:grpSpPr>
      <p:sp>
        <p:nvSpPr>
          <p:cNvPr id="118" name="Google Shape;118;p63"/>
          <p:cNvSpPr txBox="1"/>
          <p:nvPr>
            <p:ph idx="1" type="body"/>
          </p:nvPr>
        </p:nvSpPr>
        <p:spPr>
          <a:xfrm>
            <a:off x="4766733" y="1600200"/>
            <a:ext cx="6815667"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40"/>
              </a:spcBef>
              <a:spcAft>
                <a:spcPts val="0"/>
              </a:spcAft>
              <a:buClr>
                <a:schemeClr val="dk1"/>
              </a:buClr>
              <a:buSzPts val="3200"/>
              <a:buNone/>
              <a:defRPr sz="3200"/>
            </a:lvl1pPr>
            <a:lvl2pPr indent="-406400" lvl="1" marL="914400" algn="l">
              <a:lnSpc>
                <a:spcPct val="100000"/>
              </a:lnSpc>
              <a:spcBef>
                <a:spcPts val="600"/>
              </a:spcBef>
              <a:spcAft>
                <a:spcPts val="0"/>
              </a:spcAft>
              <a:buSzPts val="280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19" name="Google Shape;119;p63"/>
          <p:cNvSpPr txBox="1"/>
          <p:nvPr>
            <p:ph idx="2" type="body"/>
          </p:nvPr>
        </p:nvSpPr>
        <p:spPr>
          <a:xfrm>
            <a:off x="609601" y="1600200"/>
            <a:ext cx="4011084"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0" name="Google Shape;120;p63"/>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6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6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23" name="Google Shape;123;p6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4" name="Shape 124"/>
        <p:cNvGrpSpPr/>
        <p:nvPr/>
      </p:nvGrpSpPr>
      <p:grpSpPr>
        <a:xfrm>
          <a:off x="0" y="0"/>
          <a:ext cx="0" cy="0"/>
          <a:chOff x="0" y="0"/>
          <a:chExt cx="0" cy="0"/>
        </a:xfrm>
      </p:grpSpPr>
      <p:sp>
        <p:nvSpPr>
          <p:cNvPr id="125" name="Google Shape;125;p64"/>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64"/>
          <p:cNvSpPr/>
          <p:nvPr>
            <p:ph idx="2" type="pic"/>
          </p:nvPr>
        </p:nvSpPr>
        <p:spPr>
          <a:xfrm>
            <a:off x="0" y="106680"/>
            <a:ext cx="12001169" cy="4846320"/>
          </a:xfrm>
          <a:prstGeom prst="rect">
            <a:avLst/>
          </a:prstGeom>
          <a:solidFill>
            <a:srgbClr val="BFBFBF"/>
          </a:solidFill>
          <a:ln>
            <a:noFill/>
          </a:ln>
        </p:spPr>
      </p:sp>
      <p:sp>
        <p:nvSpPr>
          <p:cNvPr id="127" name="Google Shape;127;p64"/>
          <p:cNvSpPr txBox="1"/>
          <p:nvPr>
            <p:ph idx="1" type="body"/>
          </p:nvPr>
        </p:nvSpPr>
        <p:spPr>
          <a:xfrm>
            <a:off x="609600" y="5715000"/>
            <a:ext cx="10871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8" name="Google Shape;128;p6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6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6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31" name="Google Shape;131;p64"/>
          <p:cNvSpPr txBox="1"/>
          <p:nvPr>
            <p:ph type="title"/>
          </p:nvPr>
        </p:nvSpPr>
        <p:spPr>
          <a:xfrm>
            <a:off x="609600" y="4953000"/>
            <a:ext cx="10871200" cy="7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64"/>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6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5"/>
          <p:cNvSpPr txBox="1"/>
          <p:nvPr>
            <p:ph idx="1" type="body"/>
          </p:nvPr>
        </p:nvSpPr>
        <p:spPr>
          <a:xfrm rot="5400000">
            <a:off x="3502818" y="-1140618"/>
            <a:ext cx="4373563" cy="10160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36" name="Google Shape;136;p65"/>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6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6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9" name="Shape 139"/>
        <p:cNvGrpSpPr/>
        <p:nvPr/>
      </p:nvGrpSpPr>
      <p:grpSpPr>
        <a:xfrm>
          <a:off x="0" y="0"/>
          <a:ext cx="0" cy="0"/>
          <a:chOff x="0" y="0"/>
          <a:chExt cx="0" cy="0"/>
        </a:xfrm>
      </p:grpSpPr>
      <p:sp>
        <p:nvSpPr>
          <p:cNvPr id="140" name="Google Shape;140;p66"/>
          <p:cNvSpPr txBox="1"/>
          <p:nvPr>
            <p:ph type="title"/>
          </p:nvPr>
        </p:nvSpPr>
        <p:spPr>
          <a:xfrm rot="5400000">
            <a:off x="7285038" y="1828802"/>
            <a:ext cx="5851525" cy="2743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66"/>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2" name="Google Shape;142;p6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6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6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45" name="Shape 145"/>
        <p:cNvGrpSpPr/>
        <p:nvPr/>
      </p:nvGrpSpPr>
      <p:grpSpPr>
        <a:xfrm>
          <a:off x="0" y="0"/>
          <a:ext cx="0" cy="0"/>
          <a:chOff x="0" y="0"/>
          <a:chExt cx="0" cy="0"/>
        </a:xfrm>
      </p:grpSpPr>
      <p:sp>
        <p:nvSpPr>
          <p:cNvPr id="146" name="Google Shape;146;p67"/>
          <p:cNvSpPr/>
          <p:nvPr/>
        </p:nvSpPr>
        <p:spPr>
          <a:xfrm>
            <a:off x="0" y="0"/>
            <a:ext cx="11292840" cy="6858000"/>
          </a:xfrm>
          <a:prstGeom prst="rect">
            <a:avLst/>
          </a:prstGeom>
          <a:solidFill>
            <a:srgbClr val="3F3F3F"/>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67"/>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00"/>
              </a:buClr>
              <a:buSzPts val="6600"/>
              <a:buFont typeface="Arial Black"/>
              <a:buNone/>
              <a:defRPr b="0" sz="6600">
                <a:solidFill>
                  <a:srgbClr val="FFFF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67"/>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40"/>
              </a:spcBef>
              <a:spcAft>
                <a:spcPts val="0"/>
              </a:spcAft>
              <a:buClr>
                <a:srgbClr val="595959"/>
              </a:buClr>
              <a:buSzPts val="2200"/>
              <a:buNone/>
              <a:defRPr sz="2200">
                <a:solidFill>
                  <a:srgbClr val="595959"/>
                </a:solidFill>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149" name="Google Shape;149;p67"/>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6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6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2" name="Google Shape;152;p67"/>
          <p:cNvSpPr txBox="1"/>
          <p:nvPr>
            <p:ph idx="2" type="body"/>
          </p:nvPr>
        </p:nvSpPr>
        <p:spPr>
          <a:xfrm>
            <a:off x="0" y="0"/>
            <a:ext cx="2648049" cy="1745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
  <p:cSld name="5_Comparison">
    <p:spTree>
      <p:nvGrpSpPr>
        <p:cNvPr id="153" name="Shape 153"/>
        <p:cNvGrpSpPr/>
        <p:nvPr/>
      </p:nvGrpSpPr>
      <p:grpSpPr>
        <a:xfrm>
          <a:off x="0" y="0"/>
          <a:ext cx="0" cy="0"/>
          <a:chOff x="0" y="0"/>
          <a:chExt cx="0" cy="0"/>
        </a:xfrm>
      </p:grpSpPr>
      <p:sp>
        <p:nvSpPr>
          <p:cNvPr id="154" name="Google Shape;154;p68"/>
          <p:cNvSpPr/>
          <p:nvPr/>
        </p:nvSpPr>
        <p:spPr>
          <a:xfrm>
            <a:off x="0" y="0"/>
            <a:ext cx="12192000" cy="6858000"/>
          </a:xfrm>
          <a:prstGeom prst="rect">
            <a:avLst/>
          </a:prstGeom>
          <a:solidFill>
            <a:srgbClr val="595959"/>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68"/>
          <p:cNvSpPr/>
          <p:nvPr/>
        </p:nvSpPr>
        <p:spPr>
          <a:xfrm>
            <a:off x="0" y="0"/>
            <a:ext cx="12192000" cy="1500390"/>
          </a:xfrm>
          <a:prstGeom prst="rect">
            <a:avLst/>
          </a:prstGeom>
          <a:solidFill>
            <a:srgbClr val="262626"/>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p68"/>
          <p:cNvSpPr txBox="1"/>
          <p:nvPr>
            <p:ph type="title"/>
          </p:nvPr>
        </p:nvSpPr>
        <p:spPr>
          <a:xfrm>
            <a:off x="95681" y="87414"/>
            <a:ext cx="7762858" cy="94044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33CC33"/>
              </a:buClr>
              <a:buSzPts val="4000"/>
              <a:buFont typeface="Arial Black"/>
              <a:buNone/>
              <a:defRPr sz="4000">
                <a:solidFill>
                  <a:srgbClr val="33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68"/>
          <p:cNvSpPr txBox="1"/>
          <p:nvPr>
            <p:ph idx="1" type="body"/>
          </p:nvPr>
        </p:nvSpPr>
        <p:spPr>
          <a:xfrm>
            <a:off x="1261872" y="1713655"/>
            <a:ext cx="4480560" cy="445854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rgbClr val="D8D8D8"/>
              </a:buClr>
              <a:buSzPts val="1800"/>
              <a:buNone/>
              <a:defRPr sz="1800">
                <a:solidFill>
                  <a:srgbClr val="D8D8D8"/>
                </a:solidFill>
              </a:defRPr>
            </a:lvl1pPr>
            <a:lvl2pPr indent="-330200" lvl="1" marL="914400" algn="l">
              <a:lnSpc>
                <a:spcPct val="100000"/>
              </a:lnSpc>
              <a:spcBef>
                <a:spcPts val="600"/>
              </a:spcBef>
              <a:spcAft>
                <a:spcPts val="0"/>
              </a:spcAft>
              <a:buSzPts val="1600"/>
              <a:buChar char="•"/>
              <a:defRPr sz="1600">
                <a:solidFill>
                  <a:srgbClr val="D8D8D8"/>
                </a:solidFill>
              </a:defRPr>
            </a:lvl2pPr>
            <a:lvl3pPr indent="-317500" lvl="2" marL="1371600" algn="l">
              <a:lnSpc>
                <a:spcPct val="100000"/>
              </a:lnSpc>
              <a:spcBef>
                <a:spcPts val="280"/>
              </a:spcBef>
              <a:spcAft>
                <a:spcPts val="0"/>
              </a:spcAft>
              <a:buSzPts val="1400"/>
              <a:buChar char="•"/>
              <a:defRPr sz="1400">
                <a:solidFill>
                  <a:srgbClr val="D8D8D8"/>
                </a:solidFill>
              </a:defRPr>
            </a:lvl3pPr>
            <a:lvl4pPr indent="-317500" lvl="3" marL="1828800" algn="l">
              <a:lnSpc>
                <a:spcPct val="100000"/>
              </a:lnSpc>
              <a:spcBef>
                <a:spcPts val="280"/>
              </a:spcBef>
              <a:spcAft>
                <a:spcPts val="0"/>
              </a:spcAft>
              <a:buSzPts val="1400"/>
              <a:buChar char="•"/>
              <a:defRPr sz="1400">
                <a:solidFill>
                  <a:srgbClr val="D8D8D8"/>
                </a:solidFill>
              </a:defRPr>
            </a:lvl4pPr>
            <a:lvl5pPr indent="-317500" lvl="4" marL="2286000" algn="l">
              <a:lnSpc>
                <a:spcPct val="100000"/>
              </a:lnSpc>
              <a:spcBef>
                <a:spcPts val="280"/>
              </a:spcBef>
              <a:spcAft>
                <a:spcPts val="0"/>
              </a:spcAft>
              <a:buSzPts val="1400"/>
              <a:buChar char="•"/>
              <a:defRPr sz="1400">
                <a:solidFill>
                  <a:srgbClr val="D8D8D8"/>
                </a:solidFill>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8" name="Google Shape;158;p68"/>
          <p:cNvSpPr txBox="1"/>
          <p:nvPr>
            <p:ph idx="2" type="body"/>
          </p:nvPr>
        </p:nvSpPr>
        <p:spPr>
          <a:xfrm>
            <a:off x="6126480" y="1713655"/>
            <a:ext cx="4480560" cy="445854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b="1" sz="1400">
                <a:solidFill>
                  <a:schemeClr val="dk1"/>
                </a:solidFill>
                <a:latin typeface="Courier New"/>
                <a:ea typeface="Courier New"/>
                <a:cs typeface="Courier New"/>
                <a:sym typeface="Courier New"/>
              </a:defRPr>
            </a:lvl1pPr>
            <a:lvl2pPr indent="-304800" lvl="1" marL="914400" algn="l">
              <a:lnSpc>
                <a:spcPct val="100000"/>
              </a:lnSpc>
              <a:spcBef>
                <a:spcPts val="600"/>
              </a:spcBef>
              <a:spcAft>
                <a:spcPts val="0"/>
              </a:spcAft>
              <a:buSzPts val="1200"/>
              <a:buChar char="•"/>
              <a:defRPr b="1" sz="1200">
                <a:solidFill>
                  <a:schemeClr val="dk1"/>
                </a:solidFill>
                <a:latin typeface="Courier New"/>
                <a:ea typeface="Courier New"/>
                <a:cs typeface="Courier New"/>
                <a:sym typeface="Courier New"/>
              </a:defRPr>
            </a:lvl2pPr>
            <a:lvl3pPr indent="-298450" lvl="2" marL="13716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3pPr>
            <a:lvl4pPr indent="-298450" lvl="3" marL="18288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4pPr>
            <a:lvl5pPr indent="-298450" lvl="4" marL="22860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9" name="Google Shape;159;p68"/>
          <p:cNvSpPr txBox="1"/>
          <p:nvPr>
            <p:ph idx="12" type="sldNum"/>
          </p:nvPr>
        </p:nvSpPr>
        <p:spPr>
          <a:xfrm>
            <a:off x="10378440" y="6385465"/>
            <a:ext cx="914400" cy="5937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22" name="Shape 22"/>
        <p:cNvGrpSpPr/>
        <p:nvPr/>
      </p:nvGrpSpPr>
      <p:grpSpPr>
        <a:xfrm>
          <a:off x="0" y="0"/>
          <a:ext cx="0" cy="0"/>
          <a:chOff x="0" y="0"/>
          <a:chExt cx="0" cy="0"/>
        </a:xfrm>
      </p:grpSpPr>
      <p:sp>
        <p:nvSpPr>
          <p:cNvPr id="23" name="Google Shape;23;p52"/>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26" name="Google Shape;26;p52"/>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27" name="Google Shape;27;p52"/>
          <p:cNvSpPr txBox="1"/>
          <p:nvPr>
            <p:ph idx="1" type="body"/>
          </p:nvPr>
        </p:nvSpPr>
        <p:spPr>
          <a:xfrm>
            <a:off x="4254366"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 name="Google Shape;28;p52"/>
          <p:cNvSpPr txBox="1"/>
          <p:nvPr>
            <p:ph idx="2" type="body"/>
          </p:nvPr>
        </p:nvSpPr>
        <p:spPr>
          <a:xfrm>
            <a:off x="4267200"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9" name="Google Shape;29;p52"/>
          <p:cNvSpPr txBox="1"/>
          <p:nvPr>
            <p:ph idx="3" type="body"/>
          </p:nvPr>
        </p:nvSpPr>
        <p:spPr>
          <a:xfrm>
            <a:off x="1821843"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0" name="Google Shape;30;p52"/>
          <p:cNvSpPr txBox="1"/>
          <p:nvPr>
            <p:ph idx="4" type="body"/>
          </p:nvPr>
        </p:nvSpPr>
        <p:spPr>
          <a:xfrm>
            <a:off x="1834677"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1" name="Google Shape;31;p52"/>
          <p:cNvSpPr txBox="1"/>
          <p:nvPr>
            <p:ph idx="5" type="body"/>
          </p:nvPr>
        </p:nvSpPr>
        <p:spPr>
          <a:xfrm>
            <a:off x="9195864"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2" name="Google Shape;32;p52"/>
          <p:cNvSpPr txBox="1"/>
          <p:nvPr>
            <p:ph idx="6" type="body"/>
          </p:nvPr>
        </p:nvSpPr>
        <p:spPr>
          <a:xfrm>
            <a:off x="9208698"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3" name="Google Shape;33;p52"/>
          <p:cNvSpPr txBox="1"/>
          <p:nvPr>
            <p:ph idx="7" type="body"/>
          </p:nvPr>
        </p:nvSpPr>
        <p:spPr>
          <a:xfrm>
            <a:off x="6763341"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4" name="Google Shape;34;p52"/>
          <p:cNvSpPr txBox="1"/>
          <p:nvPr>
            <p:ph idx="8" type="body"/>
          </p:nvPr>
        </p:nvSpPr>
        <p:spPr>
          <a:xfrm>
            <a:off x="6776175"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35" name="Shape 35"/>
        <p:cNvGrpSpPr/>
        <p:nvPr/>
      </p:nvGrpSpPr>
      <p:grpSpPr>
        <a:xfrm>
          <a:off x="0" y="0"/>
          <a:ext cx="0" cy="0"/>
          <a:chOff x="0" y="0"/>
          <a:chExt cx="0" cy="0"/>
        </a:xfrm>
      </p:grpSpPr>
      <p:sp>
        <p:nvSpPr>
          <p:cNvPr id="36" name="Google Shape;36;p53"/>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3"/>
          <p:cNvSpPr txBox="1"/>
          <p:nvPr>
            <p:ph idx="1" type="body"/>
          </p:nvPr>
        </p:nvSpPr>
        <p:spPr>
          <a:xfrm>
            <a:off x="217424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8" name="Google Shape;38;p53"/>
          <p:cNvSpPr txBox="1"/>
          <p:nvPr>
            <p:ph idx="2" type="body"/>
          </p:nvPr>
        </p:nvSpPr>
        <p:spPr>
          <a:xfrm>
            <a:off x="678688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9" name="Google Shape;39;p5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41" name="Google Shape;41;p53"/>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42" name="Google Shape;42;p53"/>
          <p:cNvSpPr txBox="1"/>
          <p:nvPr>
            <p:ph idx="3" type="body"/>
          </p:nvPr>
        </p:nvSpPr>
        <p:spPr>
          <a:xfrm>
            <a:off x="217424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3" name="Google Shape;43;p53"/>
          <p:cNvSpPr txBox="1"/>
          <p:nvPr>
            <p:ph idx="4" type="body"/>
          </p:nvPr>
        </p:nvSpPr>
        <p:spPr>
          <a:xfrm>
            <a:off x="678688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4" name="Shape 44"/>
        <p:cNvGrpSpPr/>
        <p:nvPr/>
      </p:nvGrpSpPr>
      <p:grpSpPr>
        <a:xfrm>
          <a:off x="0" y="0"/>
          <a:ext cx="0" cy="0"/>
          <a:chOff x="0" y="0"/>
          <a:chExt cx="0" cy="0"/>
        </a:xfrm>
      </p:grpSpPr>
      <p:sp>
        <p:nvSpPr>
          <p:cNvPr id="45" name="Google Shape;45;p5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4"/>
          <p:cNvSpPr txBox="1"/>
          <p:nvPr>
            <p:ph idx="1" type="body"/>
          </p:nvPr>
        </p:nvSpPr>
        <p:spPr>
          <a:xfrm>
            <a:off x="217424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7" name="Google Shape;47;p54"/>
          <p:cNvSpPr txBox="1"/>
          <p:nvPr>
            <p:ph idx="2" type="body"/>
          </p:nvPr>
        </p:nvSpPr>
        <p:spPr>
          <a:xfrm>
            <a:off x="678688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 name="Google Shape;48;p5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51" name="Google Shape;51;p54"/>
          <p:cNvCxnSpPr/>
          <p:nvPr/>
        </p:nvCxnSpPr>
        <p:spPr>
          <a:xfrm>
            <a:off x="6663350" y="1656784"/>
            <a:ext cx="0" cy="4443979"/>
          </a:xfrm>
          <a:prstGeom prst="straightConnector1">
            <a:avLst/>
          </a:prstGeom>
          <a:noFill/>
          <a:ln cap="flat" cmpd="sng" w="9525">
            <a:solidFill>
              <a:srgbClr val="9C1D2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52" name="Shape 52"/>
        <p:cNvGrpSpPr/>
        <p:nvPr/>
      </p:nvGrpSpPr>
      <p:grpSpPr>
        <a:xfrm>
          <a:off x="0" y="0"/>
          <a:ext cx="0" cy="0"/>
          <a:chOff x="0" y="0"/>
          <a:chExt cx="0" cy="0"/>
        </a:xfrm>
      </p:grpSpPr>
      <p:sp>
        <p:nvSpPr>
          <p:cNvPr id="53" name="Google Shape;53;p55"/>
          <p:cNvSpPr/>
          <p:nvPr/>
        </p:nvSpPr>
        <p:spPr>
          <a:xfrm>
            <a:off x="10015040" y="4042913"/>
            <a:ext cx="1991430" cy="2820838"/>
          </a:xfrm>
          <a:prstGeom prst="rect">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 name="Google Shape;54;p55"/>
          <p:cNvSpPr txBox="1"/>
          <p:nvPr>
            <p:ph type="title"/>
          </p:nvPr>
        </p:nvSpPr>
        <p:spPr>
          <a:xfrm>
            <a:off x="2947924" y="240889"/>
            <a:ext cx="7738364"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5"/>
          <p:cNvSpPr txBox="1"/>
          <p:nvPr>
            <p:ph idx="1" type="body"/>
          </p:nvPr>
        </p:nvSpPr>
        <p:spPr>
          <a:xfrm>
            <a:off x="10346067" y="5015134"/>
            <a:ext cx="1906548" cy="79013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6" name="Google Shape;56;p55"/>
          <p:cNvSpPr txBox="1"/>
          <p:nvPr>
            <p:ph idx="2" type="body"/>
          </p:nvPr>
        </p:nvSpPr>
        <p:spPr>
          <a:xfrm>
            <a:off x="640938" y="1401845"/>
            <a:ext cx="10539125" cy="19980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7" name="Google Shape;57;p5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55"/>
          <p:cNvSpPr txBox="1"/>
          <p:nvPr/>
        </p:nvSpPr>
        <p:spPr>
          <a:xfrm>
            <a:off x="640939" y="349776"/>
            <a:ext cx="226696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POP QUIZ:</a:t>
            </a:r>
            <a:endParaRPr b="1" i="0" sz="1800" u="none" cap="none" strike="noStrike">
              <a:solidFill>
                <a:srgbClr val="C00000"/>
              </a:solidFill>
              <a:latin typeface="Arial"/>
              <a:ea typeface="Arial"/>
              <a:cs typeface="Arial"/>
              <a:sym typeface="Arial"/>
            </a:endParaRPr>
          </a:p>
        </p:txBody>
      </p:sp>
      <p:sp>
        <p:nvSpPr>
          <p:cNvPr id="60" name="Google Shape;60;p55"/>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1" name="Google Shape;61;p55"/>
          <p:cNvPicPr preferRelativeResize="0"/>
          <p:nvPr/>
        </p:nvPicPr>
        <p:blipFill rotWithShape="1">
          <a:blip r:embed="rId2">
            <a:alphaModFix/>
          </a:blip>
          <a:srcRect b="53518" l="38540" r="56353" t="36852"/>
          <a:stretch/>
        </p:blipFill>
        <p:spPr>
          <a:xfrm>
            <a:off x="10572882" y="4681721"/>
            <a:ext cx="788399" cy="836668"/>
          </a:xfrm>
          <a:prstGeom prst="rect">
            <a:avLst/>
          </a:prstGeom>
          <a:noFill/>
          <a:ln>
            <a:noFill/>
          </a:ln>
        </p:spPr>
      </p:pic>
      <p:pic>
        <p:nvPicPr>
          <p:cNvPr descr="A group of people in a room&#10;&#10;Description automatically generated" id="62" name="Google Shape;62;p55"/>
          <p:cNvPicPr preferRelativeResize="0"/>
          <p:nvPr/>
        </p:nvPicPr>
        <p:blipFill rotWithShape="1">
          <a:blip r:embed="rId3">
            <a:alphaModFix/>
          </a:blip>
          <a:srcRect b="2618" l="0" r="0" t="22280"/>
          <a:stretch/>
        </p:blipFill>
        <p:spPr>
          <a:xfrm>
            <a:off x="0" y="4037162"/>
            <a:ext cx="10029645" cy="28208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3" name="Shape 63"/>
        <p:cNvGrpSpPr/>
        <p:nvPr/>
      </p:nvGrpSpPr>
      <p:grpSpPr>
        <a:xfrm>
          <a:off x="0" y="0"/>
          <a:ext cx="0" cy="0"/>
          <a:chOff x="0" y="0"/>
          <a:chExt cx="0" cy="0"/>
        </a:xfrm>
      </p:grpSpPr>
      <p:sp>
        <p:nvSpPr>
          <p:cNvPr id="64" name="Google Shape;64;p56"/>
          <p:cNvSpPr txBox="1"/>
          <p:nvPr>
            <p:ph type="ctrTitle"/>
          </p:nvPr>
        </p:nvSpPr>
        <p:spPr>
          <a:xfrm>
            <a:off x="609600" y="228601"/>
            <a:ext cx="10363200" cy="457199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sz="8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6"/>
          <p:cNvSpPr txBox="1"/>
          <p:nvPr>
            <p:ph idx="1" type="subTitle"/>
          </p:nvPr>
        </p:nvSpPr>
        <p:spPr>
          <a:xfrm>
            <a:off x="609600" y="4800600"/>
            <a:ext cx="9144000" cy="914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a:lnSpc>
                <a:spcPct val="100000"/>
              </a:lnSpc>
              <a:spcBef>
                <a:spcPts val="600"/>
              </a:spcBef>
              <a:spcAft>
                <a:spcPts val="0"/>
              </a:spcAft>
              <a:buSzPts val="2000"/>
              <a:buNone/>
              <a:defRPr>
                <a:solidFill>
                  <a:srgbClr val="888888"/>
                </a:solidFill>
              </a:defRPr>
            </a:lvl2pPr>
            <a:lvl3pPr lvl="2" algn="ctr">
              <a:lnSpc>
                <a:spcPct val="100000"/>
              </a:lnSpc>
              <a:spcBef>
                <a:spcPts val="360"/>
              </a:spcBef>
              <a:spcAft>
                <a:spcPts val="0"/>
              </a:spcAft>
              <a:buSzPts val="1800"/>
              <a:buNone/>
              <a:defRPr>
                <a:solidFill>
                  <a:srgbClr val="888888"/>
                </a:solidFill>
              </a:defRPr>
            </a:lvl3pPr>
            <a:lvl4pPr lvl="3" algn="ctr">
              <a:lnSpc>
                <a:spcPct val="100000"/>
              </a:lnSpc>
              <a:spcBef>
                <a:spcPts val="360"/>
              </a:spcBef>
              <a:spcAft>
                <a:spcPts val="0"/>
              </a:spcAft>
              <a:buSzPts val="1800"/>
              <a:buNone/>
              <a:defRPr>
                <a:solidFill>
                  <a:srgbClr val="888888"/>
                </a:solidFill>
              </a:defRPr>
            </a:lvl4pPr>
            <a:lvl5pPr lvl="4" algn="ctr">
              <a:lnSpc>
                <a:spcPct val="100000"/>
              </a:lnSpc>
              <a:spcBef>
                <a:spcPts val="360"/>
              </a:spcBef>
              <a:spcAft>
                <a:spcPts val="0"/>
              </a:spcAft>
              <a:buSzPts val="1800"/>
              <a:buNone/>
              <a:defRPr>
                <a:solidFill>
                  <a:srgbClr val="888888"/>
                </a:solidFill>
              </a:defRPr>
            </a:lvl5pPr>
            <a:lvl6pPr lvl="5" algn="ctr">
              <a:lnSpc>
                <a:spcPct val="100000"/>
              </a:lnSpc>
              <a:spcBef>
                <a:spcPts val="320"/>
              </a:spcBef>
              <a:spcAft>
                <a:spcPts val="0"/>
              </a:spcAft>
              <a:buSzPts val="1600"/>
              <a:buNone/>
              <a:defRPr>
                <a:solidFill>
                  <a:srgbClr val="888888"/>
                </a:solidFill>
              </a:defRPr>
            </a:lvl6pPr>
            <a:lvl7pPr lvl="6" algn="ctr">
              <a:lnSpc>
                <a:spcPct val="100000"/>
              </a:lnSpc>
              <a:spcBef>
                <a:spcPts val="320"/>
              </a:spcBef>
              <a:spcAft>
                <a:spcPts val="0"/>
              </a:spcAft>
              <a:buSzPts val="1600"/>
              <a:buNone/>
              <a:defRPr>
                <a:solidFill>
                  <a:srgbClr val="888888"/>
                </a:solidFill>
              </a:defRPr>
            </a:lvl7pPr>
            <a:lvl8pPr lvl="7" algn="ctr">
              <a:lnSpc>
                <a:spcPct val="100000"/>
              </a:lnSpc>
              <a:spcBef>
                <a:spcPts val="320"/>
              </a:spcBef>
              <a:spcAft>
                <a:spcPts val="0"/>
              </a:spcAft>
              <a:buSzPts val="1600"/>
              <a:buNone/>
              <a:defRPr>
                <a:solidFill>
                  <a:srgbClr val="888888"/>
                </a:solidFill>
              </a:defRPr>
            </a:lvl8pPr>
            <a:lvl9pPr lvl="8" algn="ctr">
              <a:lnSpc>
                <a:spcPct val="100000"/>
              </a:lnSpc>
              <a:spcBef>
                <a:spcPts val="320"/>
              </a:spcBef>
              <a:spcAft>
                <a:spcPts val="0"/>
              </a:spcAft>
              <a:buSzPts val="1600"/>
              <a:buNone/>
              <a:defRPr>
                <a:solidFill>
                  <a:srgbClr val="888888"/>
                </a:solidFill>
              </a:defRPr>
            </a:lvl9pPr>
          </a:lstStyle>
          <a:p/>
        </p:txBody>
      </p:sp>
      <p:sp>
        <p:nvSpPr>
          <p:cNvPr id="66" name="Google Shape;66;p5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6"/>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56"/>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 name="Google Shape;70;p5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1" name="Shape 71"/>
        <p:cNvGrpSpPr/>
        <p:nvPr/>
      </p:nvGrpSpPr>
      <p:grpSpPr>
        <a:xfrm>
          <a:off x="0" y="0"/>
          <a:ext cx="0" cy="0"/>
          <a:chOff x="0" y="0"/>
          <a:chExt cx="0" cy="0"/>
        </a:xfrm>
      </p:grpSpPr>
      <p:sp>
        <p:nvSpPr>
          <p:cNvPr id="72" name="Google Shape;72;p57"/>
          <p:cNvSpPr txBox="1"/>
          <p:nvPr>
            <p:ph type="title"/>
          </p:nvPr>
        </p:nvSpPr>
        <p:spPr>
          <a:xfrm>
            <a:off x="2004828" y="152718"/>
            <a:ext cx="6427971" cy="81484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5" name="Google Shape;75;p57"/>
          <p:cNvSpPr txBox="1"/>
          <p:nvPr>
            <p:ph idx="1" type="body"/>
          </p:nvPr>
        </p:nvSpPr>
        <p:spPr>
          <a:xfrm>
            <a:off x="6394027" y="1300130"/>
            <a:ext cx="4514978" cy="472262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6" name="Google Shape;76;p57"/>
          <p:cNvSpPr txBox="1"/>
          <p:nvPr/>
        </p:nvSpPr>
        <p:spPr>
          <a:xfrm>
            <a:off x="609599" y="331458"/>
            <a:ext cx="10491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LAB:</a:t>
            </a:r>
            <a:endParaRPr b="1" i="0" sz="1800" u="none" cap="none" strike="noStrike">
              <a:solidFill>
                <a:srgbClr val="C00000"/>
              </a:solidFill>
              <a:latin typeface="Arial"/>
              <a:ea typeface="Arial"/>
              <a:cs typeface="Arial"/>
              <a:sym typeface="Arial"/>
            </a:endParaRPr>
          </a:p>
        </p:txBody>
      </p:sp>
      <p:sp>
        <p:nvSpPr>
          <p:cNvPr id="77" name="Google Shape;77;p57"/>
          <p:cNvSpPr txBox="1"/>
          <p:nvPr/>
        </p:nvSpPr>
        <p:spPr>
          <a:xfrm>
            <a:off x="6822558" y="6492876"/>
            <a:ext cx="4572000" cy="2838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Arial"/>
                <a:ea typeface="Arial"/>
                <a:cs typeface="Arial"/>
                <a:sym typeface="Arial"/>
              </a:rPr>
              <a:t>Practice makes perfect.</a:t>
            </a:r>
            <a:endParaRPr b="1" i="0" sz="1050" u="none" cap="none" strike="noStrike">
              <a:solidFill>
                <a:schemeClr val="dk1"/>
              </a:solidFill>
              <a:latin typeface="Arial"/>
              <a:ea typeface="Arial"/>
              <a:cs typeface="Arial"/>
              <a:sym typeface="Arial"/>
            </a:endParaRPr>
          </a:p>
        </p:txBody>
      </p:sp>
      <p:sp>
        <p:nvSpPr>
          <p:cNvPr id="78" name="Google Shape;78;p57"/>
          <p:cNvSpPr/>
          <p:nvPr/>
        </p:nvSpPr>
        <p:spPr>
          <a:xfrm>
            <a:off x="12006470" y="1300130"/>
            <a:ext cx="185530" cy="5557870"/>
          </a:xfrm>
          <a:prstGeom prst="rect">
            <a:avLst/>
          </a:prstGeom>
          <a:solidFill>
            <a:srgbClr val="0074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9" name="Google Shape;79;p57"/>
          <p:cNvPicPr preferRelativeResize="0"/>
          <p:nvPr/>
        </p:nvPicPr>
        <p:blipFill rotWithShape="1">
          <a:blip r:embed="rId2">
            <a:alphaModFix/>
          </a:blip>
          <a:srcRect b="53518" l="38540" r="56353" t="36852"/>
          <a:stretch/>
        </p:blipFill>
        <p:spPr>
          <a:xfrm>
            <a:off x="774843" y="5050793"/>
            <a:ext cx="788399" cy="836668"/>
          </a:xfrm>
          <a:prstGeom prst="rect">
            <a:avLst/>
          </a:prstGeom>
          <a:noFill/>
          <a:ln>
            <a:noFill/>
          </a:ln>
        </p:spPr>
      </p:pic>
      <p:pic>
        <p:nvPicPr>
          <p:cNvPr id="80" name="Google Shape;80;p57"/>
          <p:cNvPicPr preferRelativeResize="0"/>
          <p:nvPr/>
        </p:nvPicPr>
        <p:blipFill rotWithShape="1">
          <a:blip r:embed="rId3">
            <a:alphaModFix/>
          </a:blip>
          <a:srcRect b="0" l="20773" r="22685" t="0"/>
          <a:stretch/>
        </p:blipFill>
        <p:spPr>
          <a:xfrm>
            <a:off x="2172782" y="1300130"/>
            <a:ext cx="4012234" cy="4722628"/>
          </a:xfrm>
          <a:prstGeom prst="rect">
            <a:avLst/>
          </a:prstGeom>
          <a:noFill/>
          <a:ln>
            <a:noFill/>
          </a:ln>
        </p:spPr>
      </p:pic>
      <p:sp>
        <p:nvSpPr>
          <p:cNvPr id="81" name="Google Shape;81;p57"/>
          <p:cNvSpPr txBox="1"/>
          <p:nvPr>
            <p:ph idx="2" type="body"/>
          </p:nvPr>
        </p:nvSpPr>
        <p:spPr>
          <a:xfrm>
            <a:off x="583496" y="5887647"/>
            <a:ext cx="1168536" cy="24953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FF0000"/>
              </a:buClr>
              <a:buSzPts val="1400"/>
              <a:buNone/>
              <a:defRPr sz="1400">
                <a:solidFill>
                  <a:srgbClr val="FF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2" name="Google Shape;82;p57"/>
          <p:cNvSpPr txBox="1"/>
          <p:nvPr/>
        </p:nvSpPr>
        <p:spPr>
          <a:xfrm>
            <a:off x="9853713" y="152718"/>
            <a:ext cx="1913061" cy="52322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LABS AT THE BACK OF THE BOOK</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58"/>
          <p:cNvSpPr txBox="1"/>
          <p:nvPr>
            <p:ph type="title"/>
          </p:nvPr>
        </p:nvSpPr>
        <p:spPr>
          <a:xfrm>
            <a:off x="609600" y="1447801"/>
            <a:ext cx="10363200" cy="432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b="0" sz="88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8"/>
          <p:cNvSpPr txBox="1"/>
          <p:nvPr>
            <p:ph idx="1" type="body"/>
          </p:nvPr>
        </p:nvSpPr>
        <p:spPr>
          <a:xfrm>
            <a:off x="609600" y="228601"/>
            <a:ext cx="10363200" cy="10668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2"/>
              </a:buClr>
              <a:buSzPts val="2000"/>
              <a:buNone/>
              <a:defRPr b="0" sz="2000" cap="none">
                <a:solidFill>
                  <a:schemeClr val="dk2"/>
                </a:solidFill>
                <a:latin typeface="Arial Black"/>
                <a:ea typeface="Arial Black"/>
                <a:cs typeface="Arial Black"/>
                <a:sym typeface="Arial Black"/>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86" name="Google Shape;86;p58"/>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88" name="Google Shape;88;p58"/>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9" name="Shape 89"/>
        <p:cNvGrpSpPr/>
        <p:nvPr/>
      </p:nvGrpSpPr>
      <p:grpSpPr>
        <a:xfrm>
          <a:off x="0" y="0"/>
          <a:ext cx="0" cy="0"/>
          <a:chOff x="0" y="0"/>
          <a:chExt cx="0" cy="0"/>
        </a:xfrm>
      </p:grpSpPr>
      <p:sp>
        <p:nvSpPr>
          <p:cNvPr id="90" name="Google Shape;90;p5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600"/>
              <a:buFont typeface="Arial Black"/>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59"/>
          <p:cNvSpPr txBox="1"/>
          <p:nvPr>
            <p:ph idx="1" type="body"/>
          </p:nvPr>
        </p:nvSpPr>
        <p:spPr>
          <a:xfrm>
            <a:off x="2170176"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2" name="Google Shape;92;p59"/>
          <p:cNvSpPr txBox="1"/>
          <p:nvPr>
            <p:ph idx="2" type="body"/>
          </p:nvPr>
        </p:nvSpPr>
        <p:spPr>
          <a:xfrm>
            <a:off x="2170176"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3" name="Google Shape;93;p59"/>
          <p:cNvSpPr txBox="1"/>
          <p:nvPr>
            <p:ph idx="3" type="body"/>
          </p:nvPr>
        </p:nvSpPr>
        <p:spPr>
          <a:xfrm>
            <a:off x="6790944"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4" name="Google Shape;94;p59"/>
          <p:cNvSpPr txBox="1"/>
          <p:nvPr>
            <p:ph idx="4" type="body"/>
          </p:nvPr>
        </p:nvSpPr>
        <p:spPr>
          <a:xfrm>
            <a:off x="6790944"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5" name="Google Shape;95;p59"/>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9"/>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5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2"/>
              </a:buClr>
              <a:buSzPts val="3600"/>
              <a:buFont typeface="Arial Black"/>
              <a:buNone/>
              <a:defRPr b="0" i="0" sz="3600" u="none" cap="none" strike="noStrike">
                <a:solidFill>
                  <a:schemeClr val="dk2"/>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0"/>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 name="Google Shape;12;p50"/>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5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5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 name="Google Shape;15;p50"/>
          <p:cNvSpPr/>
          <p:nvPr/>
        </p:nvSpPr>
        <p:spPr>
          <a:xfrm>
            <a:off x="12001499" y="0"/>
            <a:ext cx="190501" cy="1371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 name="Google Shape;16;p50"/>
          <p:cNvSpPr/>
          <p:nvPr/>
        </p:nvSpPr>
        <p:spPr>
          <a:xfrm>
            <a:off x="12001499" y="1371600"/>
            <a:ext cx="190501" cy="548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0"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15.png"/><Relationship Id="rId8"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94c34fda35_0_21"/>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66" name="Google Shape;166;g394c34fda35_0_21"/>
          <p:cNvSpPr txBox="1"/>
          <p:nvPr/>
        </p:nvSpPr>
        <p:spPr>
          <a:xfrm>
            <a:off x="58718" y="467832"/>
            <a:ext cx="8715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3600">
                <a:solidFill>
                  <a:schemeClr val="dk2"/>
                </a:solidFill>
              </a:rPr>
              <a:t>Risk Assessment for Resilience</a:t>
            </a:r>
            <a:endParaRPr b="0" i="0" sz="400" u="none" cap="none" strike="noStrike">
              <a:solidFill>
                <a:schemeClr val="dk2"/>
              </a:solidFill>
              <a:latin typeface="Arial"/>
              <a:ea typeface="Arial"/>
              <a:cs typeface="Arial"/>
              <a:sym typeface="Arial"/>
            </a:endParaRPr>
          </a:p>
        </p:txBody>
      </p:sp>
      <p:sp>
        <p:nvSpPr>
          <p:cNvPr id="167" name="Google Shape;167;g394c34fda35_0_21"/>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68" name="Google Shape;168;g394c34fda35_0_21"/>
          <p:cNvSpPr txBox="1"/>
          <p:nvPr>
            <p:ph idx="1" type="body"/>
          </p:nvPr>
        </p:nvSpPr>
        <p:spPr>
          <a:xfrm>
            <a:off x="255875" y="1538150"/>
            <a:ext cx="4947900" cy="505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0" lang="en-US" sz="1800"/>
              <a:t>Risk assessment identifies and evaluates potential threats to an organization's resources, processes, and reputation. It's a critical step in building resilient strategies and making informed decisions.</a:t>
            </a:r>
            <a:endParaRPr b="0" sz="1800"/>
          </a:p>
          <a:p>
            <a:pPr indent="0" lvl="0" marL="0" rtl="0" algn="l">
              <a:lnSpc>
                <a:spcPct val="115000"/>
              </a:lnSpc>
              <a:spcBef>
                <a:spcPts val="1200"/>
              </a:spcBef>
              <a:spcAft>
                <a:spcPts val="0"/>
              </a:spcAft>
              <a:buClr>
                <a:schemeClr val="dk1"/>
              </a:buClr>
              <a:buSzPts val="1100"/>
              <a:buFont typeface="Arial"/>
              <a:buNone/>
            </a:pPr>
            <a:r>
              <a:rPr lang="en-US" sz="1800"/>
              <a:t>Key Learnings</a:t>
            </a:r>
            <a:endParaRPr sz="1800"/>
          </a:p>
          <a:p>
            <a:pPr indent="-342900" lvl="0" marL="457200" rtl="0" algn="l">
              <a:lnSpc>
                <a:spcPct val="115000"/>
              </a:lnSpc>
              <a:spcBef>
                <a:spcPts val="1200"/>
              </a:spcBef>
              <a:spcAft>
                <a:spcPts val="0"/>
              </a:spcAft>
              <a:buSzPts val="1800"/>
              <a:buChar char="●"/>
            </a:pPr>
            <a:r>
              <a:rPr b="0" lang="en-US" sz="1800"/>
              <a:t>Role of risk assessment in resilience planning</a:t>
            </a:r>
            <a:endParaRPr b="0" sz="1800"/>
          </a:p>
          <a:p>
            <a:pPr indent="-342900" lvl="0" marL="457200" rtl="0" algn="l">
              <a:lnSpc>
                <a:spcPct val="115000"/>
              </a:lnSpc>
              <a:spcBef>
                <a:spcPts val="0"/>
              </a:spcBef>
              <a:spcAft>
                <a:spcPts val="0"/>
              </a:spcAft>
              <a:buSzPts val="1800"/>
              <a:buChar char="●"/>
            </a:pPr>
            <a:r>
              <a:rPr b="0" lang="en-US" sz="1800"/>
              <a:t>Methods for threat and vulnerability identification</a:t>
            </a:r>
            <a:endParaRPr b="0" sz="1800"/>
          </a:p>
          <a:p>
            <a:pPr indent="-342900" lvl="0" marL="457200" rtl="0" algn="l">
              <a:lnSpc>
                <a:spcPct val="115000"/>
              </a:lnSpc>
              <a:spcBef>
                <a:spcPts val="0"/>
              </a:spcBef>
              <a:spcAft>
                <a:spcPts val="0"/>
              </a:spcAft>
              <a:buSzPts val="1800"/>
              <a:buChar char="●"/>
            </a:pPr>
            <a:r>
              <a:rPr b="0" lang="en-US" sz="1800"/>
              <a:t>Risk prioritization and scoring</a:t>
            </a:r>
            <a:endParaRPr b="0" sz="1800"/>
          </a:p>
          <a:p>
            <a:pPr indent="-342900" lvl="0" marL="457200" rtl="0" algn="l">
              <a:lnSpc>
                <a:spcPct val="115000"/>
              </a:lnSpc>
              <a:spcBef>
                <a:spcPts val="0"/>
              </a:spcBef>
              <a:spcAft>
                <a:spcPts val="0"/>
              </a:spcAft>
              <a:buSzPts val="1800"/>
              <a:buChar char="●"/>
            </a:pPr>
            <a:r>
              <a:rPr b="0" lang="en-US" sz="1800"/>
              <a:t>Integrating risk with business continuity strategies</a:t>
            </a:r>
            <a:endParaRPr b="0" sz="1800"/>
          </a:p>
          <a:p>
            <a:pPr indent="0" lvl="0" marL="457200" marR="1300480" rtl="0" algn="l">
              <a:lnSpc>
                <a:spcPct val="100000"/>
              </a:lnSpc>
              <a:spcBef>
                <a:spcPts val="1200"/>
              </a:spcBef>
              <a:spcAft>
                <a:spcPts val="0"/>
              </a:spcAft>
              <a:buNone/>
            </a:pPr>
            <a:r>
              <a:t/>
            </a:r>
            <a:endParaRPr b="0" sz="3100"/>
          </a:p>
        </p:txBody>
      </p:sp>
      <p:pic>
        <p:nvPicPr>
          <p:cNvPr descr="preencoded.png" id="169" name="Google Shape;169;g394c34fda35_0_21"/>
          <p:cNvPicPr preferRelativeResize="0"/>
          <p:nvPr/>
        </p:nvPicPr>
        <p:blipFill rotWithShape="1">
          <a:blip r:embed="rId3">
            <a:alphaModFix/>
          </a:blip>
          <a:srcRect b="21481" l="0" r="0" t="15633"/>
          <a:stretch/>
        </p:blipFill>
        <p:spPr>
          <a:xfrm>
            <a:off x="6675025" y="1667375"/>
            <a:ext cx="4611049" cy="43495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94c34fda35_0_17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27" name="Google Shape;327;g394c34fda35_0_17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28" name="Google Shape;328;g394c34fda35_0_173"/>
          <p:cNvSpPr/>
          <p:nvPr/>
        </p:nvSpPr>
        <p:spPr>
          <a:xfrm>
            <a:off x="497465" y="349409"/>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Threat &amp; Vulnerability Mapping</a:t>
            </a:r>
            <a:endParaRPr i="0" sz="4450" u="none" cap="none" strike="noStrike"/>
          </a:p>
        </p:txBody>
      </p:sp>
      <p:sp>
        <p:nvSpPr>
          <p:cNvPr id="329" name="Google Shape;329;g394c34fda35_0_173"/>
          <p:cNvSpPr/>
          <p:nvPr/>
        </p:nvSpPr>
        <p:spPr>
          <a:xfrm>
            <a:off x="497465" y="2107128"/>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Visual risk mapping clarifies priorities and identifies critical vulnerabilities, concentrating on high-impact areas and interdependencies.</a:t>
            </a:r>
            <a:endParaRPr i="0" sz="1750" u="none" cap="none" strike="noStrike"/>
          </a:p>
        </p:txBody>
      </p:sp>
      <p:sp>
        <p:nvSpPr>
          <p:cNvPr id="330" name="Google Shape;330;g394c34fda35_0_173"/>
          <p:cNvSpPr/>
          <p:nvPr/>
        </p:nvSpPr>
        <p:spPr>
          <a:xfrm>
            <a:off x="497465" y="3450987"/>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Risk Heatmaps:</a:t>
            </a:r>
            <a:r>
              <a:rPr i="0" lang="en-US" sz="1750" u="none" cap="none" strike="noStrike">
                <a:solidFill>
                  <a:srgbClr val="002060"/>
                </a:solidFill>
              </a:rPr>
              <a:t> Visualizes critical risks by probability and impact.</a:t>
            </a:r>
            <a:endParaRPr i="0" sz="1750" u="none" cap="none" strike="noStrike"/>
          </a:p>
        </p:txBody>
      </p:sp>
      <p:sp>
        <p:nvSpPr>
          <p:cNvPr id="331" name="Google Shape;331;g394c34fda35_0_173"/>
          <p:cNvSpPr/>
          <p:nvPr/>
        </p:nvSpPr>
        <p:spPr>
          <a:xfrm>
            <a:off x="497465" y="3893185"/>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Dependency Analysis:</a:t>
            </a:r>
            <a:r>
              <a:rPr i="0" lang="en-US" sz="1750" u="none" cap="none" strike="noStrike">
                <a:solidFill>
                  <a:srgbClr val="002060"/>
                </a:solidFill>
              </a:rPr>
              <a:t> Identifies cascading failures and single points of failure.</a:t>
            </a:r>
            <a:endParaRPr i="0" sz="1750" u="none" cap="none" strike="noStrike"/>
          </a:p>
        </p:txBody>
      </p:sp>
      <p:sp>
        <p:nvSpPr>
          <p:cNvPr id="332" name="Google Shape;332;g394c34fda35_0_173"/>
          <p:cNvSpPr/>
          <p:nvPr/>
        </p:nvSpPr>
        <p:spPr>
          <a:xfrm>
            <a:off x="497465" y="4698286"/>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Threat Actor Profiling:</a:t>
            </a:r>
            <a:r>
              <a:rPr i="0" lang="en-US" sz="1750" u="none" cap="none" strike="noStrike">
                <a:solidFill>
                  <a:srgbClr val="002060"/>
                </a:solidFill>
              </a:rPr>
              <a:t> Understands adversary capabilities and motivations.</a:t>
            </a:r>
            <a:endParaRPr i="0" sz="1750" u="none" cap="none" strike="noStrike"/>
          </a:p>
        </p:txBody>
      </p:sp>
      <p:sp>
        <p:nvSpPr>
          <p:cNvPr id="333" name="Google Shape;333;g394c34fda35_0_173"/>
          <p:cNvSpPr/>
          <p:nvPr/>
        </p:nvSpPr>
        <p:spPr>
          <a:xfrm>
            <a:off x="497465" y="5503386"/>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Vulnerability Scanning:</a:t>
            </a:r>
            <a:r>
              <a:rPr i="0" lang="en-US" sz="1750" u="none" cap="none" strike="noStrike">
                <a:solidFill>
                  <a:srgbClr val="002060"/>
                </a:solidFill>
              </a:rPr>
              <a:t> Assesses system weaknesses and configuration gaps.</a:t>
            </a:r>
            <a:endParaRPr i="0" sz="1750" u="none" cap="none" strike="noStrike"/>
          </a:p>
        </p:txBody>
      </p:sp>
      <p:pic>
        <p:nvPicPr>
          <p:cNvPr descr="Worldwide Network Represents Global Communications And Connectio ..." id="334" name="Google Shape;334;g394c34fda35_0_173"/>
          <p:cNvPicPr preferRelativeResize="0"/>
          <p:nvPr/>
        </p:nvPicPr>
        <p:blipFill>
          <a:blip r:embed="rId3">
            <a:alphaModFix/>
          </a:blip>
          <a:stretch>
            <a:fillRect/>
          </a:stretch>
        </p:blipFill>
        <p:spPr>
          <a:xfrm>
            <a:off x="8227451" y="2107125"/>
            <a:ext cx="3237000" cy="323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94c34fda35_0_18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41" name="Google Shape;341;g394c34fda35_0_18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42" name="Google Shape;342;g394c34fda35_0_186"/>
          <p:cNvSpPr/>
          <p:nvPr/>
        </p:nvSpPr>
        <p:spPr>
          <a:xfrm>
            <a:off x="4047165" y="342363"/>
            <a:ext cx="7001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Risk Scoring &amp; Prioritization</a:t>
            </a:r>
            <a:endParaRPr i="0" sz="4450" u="none" cap="none" strike="noStrike"/>
          </a:p>
        </p:txBody>
      </p:sp>
      <p:sp>
        <p:nvSpPr>
          <p:cNvPr id="343" name="Google Shape;343;g394c34fda35_0_186"/>
          <p:cNvSpPr/>
          <p:nvPr/>
        </p:nvSpPr>
        <p:spPr>
          <a:xfrm>
            <a:off x="4047165" y="1391303"/>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Objective risk scoring enables clear comparison and resource allocation. A consistent approach ensures transparent and reproducible prioritization.</a:t>
            </a:r>
            <a:endParaRPr i="0" sz="1750" u="none" cap="none" strike="noStrike"/>
          </a:p>
        </p:txBody>
      </p:sp>
      <p:sp>
        <p:nvSpPr>
          <p:cNvPr id="344" name="Google Shape;344;g394c34fda35_0_186"/>
          <p:cNvSpPr/>
          <p:nvPr/>
        </p:nvSpPr>
        <p:spPr>
          <a:xfrm>
            <a:off x="4047165" y="2735162"/>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Likelihood Assessment:</a:t>
            </a:r>
            <a:r>
              <a:rPr i="0" lang="en-US" sz="1750" u="none" cap="none" strike="noStrike">
                <a:solidFill>
                  <a:srgbClr val="002060"/>
                </a:solidFill>
              </a:rPr>
              <a:t> Evaluate probability based on data and intelligence.</a:t>
            </a:r>
            <a:endParaRPr i="0" sz="1750" u="none" cap="none" strike="noStrike"/>
          </a:p>
        </p:txBody>
      </p:sp>
      <p:sp>
        <p:nvSpPr>
          <p:cNvPr id="345" name="Google Shape;345;g394c34fda35_0_186"/>
          <p:cNvSpPr/>
          <p:nvPr/>
        </p:nvSpPr>
        <p:spPr>
          <a:xfrm>
            <a:off x="4047165" y="3540262"/>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Impact Analysis:</a:t>
            </a:r>
            <a:r>
              <a:rPr i="0" lang="en-US" sz="1750" u="none" cap="none" strike="noStrike">
                <a:solidFill>
                  <a:srgbClr val="002060"/>
                </a:solidFill>
              </a:rPr>
              <a:t> Quantify financial, operational, and reputational consequences.</a:t>
            </a:r>
            <a:endParaRPr i="0" sz="1750" u="none" cap="none" strike="noStrike"/>
          </a:p>
        </p:txBody>
      </p:sp>
      <p:sp>
        <p:nvSpPr>
          <p:cNvPr id="346" name="Google Shape;346;g394c34fda35_0_186"/>
          <p:cNvSpPr/>
          <p:nvPr/>
        </p:nvSpPr>
        <p:spPr>
          <a:xfrm>
            <a:off x="4047165" y="4345363"/>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Risk Rating:</a:t>
            </a:r>
            <a:r>
              <a:rPr i="0" lang="en-US" sz="1750" u="none" cap="none" strike="noStrike">
                <a:solidFill>
                  <a:srgbClr val="002060"/>
                </a:solidFill>
              </a:rPr>
              <a:t> Combine likelihood and impact for comparable scores.</a:t>
            </a:r>
            <a:endParaRPr i="0" sz="1750" u="none" cap="none" strike="noStrike"/>
          </a:p>
        </p:txBody>
      </p:sp>
      <p:sp>
        <p:nvSpPr>
          <p:cNvPr id="347" name="Google Shape;347;g394c34fda35_0_186"/>
          <p:cNvSpPr/>
          <p:nvPr/>
        </p:nvSpPr>
        <p:spPr>
          <a:xfrm>
            <a:off x="4047165" y="5150463"/>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Priority Ranking:</a:t>
            </a:r>
            <a:r>
              <a:rPr i="0" lang="en-US" sz="1750" u="none" cap="none" strike="noStrike">
                <a:solidFill>
                  <a:srgbClr val="002060"/>
                </a:solidFill>
              </a:rPr>
              <a:t> Systematically prioritize risks for resource allocation.</a:t>
            </a:r>
            <a:endParaRPr i="0" sz="1750" u="none" cap="none" strike="noStrike"/>
          </a:p>
        </p:txBody>
      </p:sp>
      <p:pic>
        <p:nvPicPr>
          <p:cNvPr descr="File:Risk-Based-Audit technical.jpg - Wikimedia Commons" id="348" name="Google Shape;348;g394c34fda35_0_186"/>
          <p:cNvPicPr preferRelativeResize="0"/>
          <p:nvPr/>
        </p:nvPicPr>
        <p:blipFill>
          <a:blip r:embed="rId3">
            <a:alphaModFix/>
          </a:blip>
          <a:stretch>
            <a:fillRect/>
          </a:stretch>
        </p:blipFill>
        <p:spPr>
          <a:xfrm>
            <a:off x="120650" y="1683738"/>
            <a:ext cx="3742365" cy="28285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394c34fda35_0_19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55" name="Google Shape;355;g394c34fda35_0_19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356" name="Google Shape;356;g394c34fda35_0_199"/>
          <p:cNvPicPr preferRelativeResize="0"/>
          <p:nvPr/>
        </p:nvPicPr>
        <p:blipFill rotWithShape="1">
          <a:blip r:embed="rId3">
            <a:alphaModFix/>
          </a:blip>
          <a:srcRect b="6608" l="0" r="0" t="19964"/>
          <a:stretch/>
        </p:blipFill>
        <p:spPr>
          <a:xfrm>
            <a:off x="7586275" y="1548050"/>
            <a:ext cx="4017301" cy="4424900"/>
          </a:xfrm>
          <a:prstGeom prst="rect">
            <a:avLst/>
          </a:prstGeom>
          <a:noFill/>
          <a:ln>
            <a:noFill/>
          </a:ln>
        </p:spPr>
      </p:pic>
      <p:sp>
        <p:nvSpPr>
          <p:cNvPr id="357" name="Google Shape;357;g394c34fda35_0_199"/>
          <p:cNvSpPr/>
          <p:nvPr/>
        </p:nvSpPr>
        <p:spPr>
          <a:xfrm>
            <a:off x="317540" y="947164"/>
            <a:ext cx="65463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Risk Treatment Strategies</a:t>
            </a:r>
            <a:endParaRPr i="0" sz="4450" u="none" cap="none" strike="noStrike"/>
          </a:p>
        </p:txBody>
      </p:sp>
      <p:sp>
        <p:nvSpPr>
          <p:cNvPr id="358" name="Google Shape;358;g394c34fda35_0_199"/>
          <p:cNvSpPr/>
          <p:nvPr/>
        </p:nvSpPr>
        <p:spPr>
          <a:xfrm>
            <a:off x="317549" y="1996100"/>
            <a:ext cx="67521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Strategies must align with risk tolerance and available resources. Each option involves different investments and results in distinct levels of remaining risk.</a:t>
            </a:r>
            <a:endParaRPr i="0" sz="1750" u="none" cap="none" strike="noStrike"/>
          </a:p>
        </p:txBody>
      </p:sp>
      <p:sp>
        <p:nvSpPr>
          <p:cNvPr id="359" name="Google Shape;359;g394c34fda35_0_199"/>
          <p:cNvSpPr/>
          <p:nvPr/>
        </p:nvSpPr>
        <p:spPr>
          <a:xfrm>
            <a:off x="317549" y="3339975"/>
            <a:ext cx="70062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Avoidance:</a:t>
            </a:r>
            <a:r>
              <a:rPr i="0" lang="en-US" sz="1750" u="none" cap="none" strike="noStrike">
                <a:solidFill>
                  <a:srgbClr val="002060"/>
                </a:solidFill>
              </a:rPr>
              <a:t> Eliminate risk by discontinuing activities or changing operations.</a:t>
            </a:r>
            <a:endParaRPr i="0" sz="1750" u="none" cap="none" strike="noStrike"/>
          </a:p>
        </p:txBody>
      </p:sp>
      <p:sp>
        <p:nvSpPr>
          <p:cNvPr id="360" name="Google Shape;360;g394c34fda35_0_199"/>
          <p:cNvSpPr/>
          <p:nvPr/>
        </p:nvSpPr>
        <p:spPr>
          <a:xfrm>
            <a:off x="317549" y="4145075"/>
            <a:ext cx="71226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Reduction:</a:t>
            </a:r>
            <a:r>
              <a:rPr i="0" lang="en-US" sz="1750" u="none" cap="none" strike="noStrike">
                <a:solidFill>
                  <a:srgbClr val="002060"/>
                </a:solidFill>
              </a:rPr>
              <a:t> Implement controls to decrease likelihood or limit potential impact.</a:t>
            </a:r>
            <a:endParaRPr i="0" sz="1750" u="none" cap="none" strike="noStrike"/>
          </a:p>
        </p:txBody>
      </p:sp>
      <p:sp>
        <p:nvSpPr>
          <p:cNvPr id="361" name="Google Shape;361;g394c34fda35_0_199"/>
          <p:cNvSpPr/>
          <p:nvPr/>
        </p:nvSpPr>
        <p:spPr>
          <a:xfrm>
            <a:off x="317540" y="4950164"/>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Transfer:</a:t>
            </a:r>
            <a:r>
              <a:rPr i="0" lang="en-US" sz="1750" u="none" cap="none" strike="noStrike">
                <a:solidFill>
                  <a:srgbClr val="002060"/>
                </a:solidFill>
              </a:rPr>
              <a:t> Shift risk to third parties (e.g., insurance, contracts).</a:t>
            </a:r>
            <a:endParaRPr i="0" sz="1750" u="none" cap="none" strike="noStrike"/>
          </a:p>
        </p:txBody>
      </p:sp>
      <p:sp>
        <p:nvSpPr>
          <p:cNvPr id="362" name="Google Shape;362;g394c34fda35_0_199"/>
          <p:cNvSpPr/>
          <p:nvPr/>
        </p:nvSpPr>
        <p:spPr>
          <a:xfrm>
            <a:off x="317540" y="5392362"/>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Acceptance:</a:t>
            </a:r>
            <a:r>
              <a:rPr i="0" lang="en-US" sz="1750" u="none" cap="none" strike="noStrike">
                <a:solidFill>
                  <a:srgbClr val="002060"/>
                </a:solidFill>
              </a:rPr>
              <a:t> Acknowledge risk when mitigation costs outweigh benefits.</a:t>
            </a:r>
            <a:endParaRPr i="0" sz="175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394c34fda35_0_21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69" name="Google Shape;369;g394c34fda35_0_21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70" name="Google Shape;370;g394c34fda35_0_212"/>
          <p:cNvSpPr/>
          <p:nvPr/>
        </p:nvSpPr>
        <p:spPr>
          <a:xfrm>
            <a:off x="273101" y="582224"/>
            <a:ext cx="9565500" cy="6330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73"/>
              <a:buFont typeface="Nunito Sans"/>
              <a:buNone/>
            </a:pPr>
            <a:r>
              <a:rPr i="0" lang="en-US" sz="3973" u="none" cap="none" strike="noStrike">
                <a:solidFill>
                  <a:srgbClr val="D1282E"/>
                </a:solidFill>
              </a:rPr>
              <a:t>Risk &amp; Resilience: An Integrated Approach</a:t>
            </a:r>
            <a:endParaRPr i="0" sz="3973" u="none" cap="none" strike="noStrike"/>
          </a:p>
        </p:txBody>
      </p:sp>
      <p:sp>
        <p:nvSpPr>
          <p:cNvPr id="371" name="Google Shape;371;g394c34fda35_0_212"/>
          <p:cNvSpPr/>
          <p:nvPr/>
        </p:nvSpPr>
        <p:spPr>
          <a:xfrm>
            <a:off x="273101" y="1620126"/>
            <a:ext cx="11645700" cy="32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2" u="none" cap="none" strike="noStrike">
                <a:solidFill>
                  <a:srgbClr val="002060"/>
                </a:solidFill>
              </a:rPr>
              <a:t>Aligning risk assessment with resilience planning ensures targeted investments and robust preparedness.</a:t>
            </a:r>
            <a:endParaRPr i="0" sz="1562" u="none" cap="none" strike="noStrike"/>
          </a:p>
        </p:txBody>
      </p:sp>
      <p:pic>
        <p:nvPicPr>
          <p:cNvPr descr="preencoded.png" id="372" name="Google Shape;372;g394c34fda35_0_212"/>
          <p:cNvPicPr preferRelativeResize="0"/>
          <p:nvPr/>
        </p:nvPicPr>
        <p:blipFill rotWithShape="1">
          <a:blip r:embed="rId3">
            <a:alphaModFix/>
          </a:blip>
          <a:srcRect b="0" l="0" r="0" t="0"/>
          <a:stretch/>
        </p:blipFill>
        <p:spPr>
          <a:xfrm>
            <a:off x="273101" y="2171978"/>
            <a:ext cx="5822889" cy="810078"/>
          </a:xfrm>
          <a:prstGeom prst="rect">
            <a:avLst/>
          </a:prstGeom>
          <a:noFill/>
          <a:ln>
            <a:noFill/>
          </a:ln>
        </p:spPr>
      </p:pic>
      <p:sp>
        <p:nvSpPr>
          <p:cNvPr id="373" name="Google Shape;373;g394c34fda35_0_212"/>
          <p:cNvSpPr/>
          <p:nvPr/>
        </p:nvSpPr>
        <p:spPr>
          <a:xfrm>
            <a:off x="475621" y="3184577"/>
            <a:ext cx="2531700" cy="316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64"/>
              <a:buFont typeface="Nunito Sans"/>
              <a:buNone/>
            </a:pPr>
            <a:r>
              <a:rPr i="0" lang="en-US" sz="1964" u="none" cap="none" strike="noStrike">
                <a:solidFill>
                  <a:srgbClr val="002060"/>
                </a:solidFill>
              </a:rPr>
              <a:t>Risk Assessment</a:t>
            </a:r>
            <a:endParaRPr i="0" sz="1964" u="none" cap="none" strike="noStrike"/>
          </a:p>
        </p:txBody>
      </p:sp>
      <p:sp>
        <p:nvSpPr>
          <p:cNvPr id="374" name="Google Shape;374;g394c34fda35_0_212"/>
          <p:cNvSpPr/>
          <p:nvPr/>
        </p:nvSpPr>
        <p:spPr>
          <a:xfrm>
            <a:off x="475621" y="3622467"/>
            <a:ext cx="5418000" cy="32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2" u="none" cap="none" strike="noStrike">
                <a:solidFill>
                  <a:srgbClr val="002060"/>
                </a:solidFill>
              </a:rPr>
              <a:t>Identify threats, vulnerabilities, &amp; impacts.</a:t>
            </a:r>
            <a:endParaRPr i="0" sz="1562" u="none" cap="none" strike="noStrike"/>
          </a:p>
        </p:txBody>
      </p:sp>
      <p:pic>
        <p:nvPicPr>
          <p:cNvPr descr="preencoded.png" id="375" name="Google Shape;375;g394c34fda35_0_212"/>
          <p:cNvPicPr preferRelativeResize="0"/>
          <p:nvPr/>
        </p:nvPicPr>
        <p:blipFill rotWithShape="1">
          <a:blip r:embed="rId4">
            <a:alphaModFix/>
          </a:blip>
          <a:srcRect b="0" l="0" r="0" t="0"/>
          <a:stretch/>
        </p:blipFill>
        <p:spPr>
          <a:xfrm>
            <a:off x="6095988" y="2171978"/>
            <a:ext cx="5822889" cy="810078"/>
          </a:xfrm>
          <a:prstGeom prst="rect">
            <a:avLst/>
          </a:prstGeom>
          <a:noFill/>
          <a:ln>
            <a:noFill/>
          </a:ln>
        </p:spPr>
      </p:pic>
      <p:sp>
        <p:nvSpPr>
          <p:cNvPr id="376" name="Google Shape;376;g394c34fda35_0_212"/>
          <p:cNvSpPr/>
          <p:nvPr/>
        </p:nvSpPr>
        <p:spPr>
          <a:xfrm>
            <a:off x="6298508" y="3184577"/>
            <a:ext cx="2531700" cy="316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64"/>
              <a:buFont typeface="Nunito Sans"/>
              <a:buNone/>
            </a:pPr>
            <a:r>
              <a:rPr i="0" lang="en-US" sz="1964" u="none" cap="none" strike="noStrike">
                <a:solidFill>
                  <a:srgbClr val="002060"/>
                </a:solidFill>
              </a:rPr>
              <a:t>Resilience Strategy</a:t>
            </a:r>
            <a:endParaRPr i="0" sz="1964" u="none" cap="none" strike="noStrike"/>
          </a:p>
        </p:txBody>
      </p:sp>
      <p:sp>
        <p:nvSpPr>
          <p:cNvPr id="377" name="Google Shape;377;g394c34fda35_0_212"/>
          <p:cNvSpPr/>
          <p:nvPr/>
        </p:nvSpPr>
        <p:spPr>
          <a:xfrm>
            <a:off x="6298508" y="3622467"/>
            <a:ext cx="5418000" cy="32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2" u="none" cap="none" strike="noStrike">
                <a:solidFill>
                  <a:srgbClr val="002060"/>
                </a:solidFill>
              </a:rPr>
              <a:t>Design controls to minimize disruptions.</a:t>
            </a:r>
            <a:endParaRPr i="0" sz="1562" u="none" cap="none" strike="noStrike"/>
          </a:p>
        </p:txBody>
      </p:sp>
      <p:pic>
        <p:nvPicPr>
          <p:cNvPr descr="preencoded.png" id="378" name="Google Shape;378;g394c34fda35_0_212"/>
          <p:cNvPicPr preferRelativeResize="0"/>
          <p:nvPr/>
        </p:nvPicPr>
        <p:blipFill rotWithShape="1">
          <a:blip r:embed="rId5">
            <a:alphaModFix/>
          </a:blip>
          <a:srcRect b="0" l="0" r="0" t="0"/>
          <a:stretch/>
        </p:blipFill>
        <p:spPr>
          <a:xfrm>
            <a:off x="273101" y="4149017"/>
            <a:ext cx="5822889" cy="810078"/>
          </a:xfrm>
          <a:prstGeom prst="rect">
            <a:avLst/>
          </a:prstGeom>
          <a:noFill/>
          <a:ln>
            <a:noFill/>
          </a:ln>
        </p:spPr>
      </p:pic>
      <p:sp>
        <p:nvSpPr>
          <p:cNvPr id="379" name="Google Shape;379;g394c34fda35_0_212"/>
          <p:cNvSpPr/>
          <p:nvPr/>
        </p:nvSpPr>
        <p:spPr>
          <a:xfrm>
            <a:off x="475621" y="5161617"/>
            <a:ext cx="2531700" cy="316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64"/>
              <a:buFont typeface="Nunito Sans"/>
              <a:buNone/>
            </a:pPr>
            <a:r>
              <a:rPr i="0" lang="en-US" sz="1964" u="none" cap="none" strike="noStrike">
                <a:solidFill>
                  <a:srgbClr val="002060"/>
                </a:solidFill>
              </a:rPr>
              <a:t>Continuity Planning</a:t>
            </a:r>
            <a:endParaRPr i="0" sz="1964" u="none" cap="none" strike="noStrike"/>
          </a:p>
        </p:txBody>
      </p:sp>
      <p:sp>
        <p:nvSpPr>
          <p:cNvPr id="380" name="Google Shape;380;g394c34fda35_0_212"/>
          <p:cNvSpPr/>
          <p:nvPr/>
        </p:nvSpPr>
        <p:spPr>
          <a:xfrm>
            <a:off x="475621" y="5599506"/>
            <a:ext cx="5418000" cy="32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2" u="none" cap="none" strike="noStrike">
                <a:solidFill>
                  <a:srgbClr val="002060"/>
                </a:solidFill>
              </a:rPr>
              <a:t>Develop procedures to maintain operations.</a:t>
            </a:r>
            <a:endParaRPr i="0" sz="1562" u="none" cap="none" strike="noStrike"/>
          </a:p>
        </p:txBody>
      </p:sp>
      <p:pic>
        <p:nvPicPr>
          <p:cNvPr descr="preencoded.png" id="381" name="Google Shape;381;g394c34fda35_0_212"/>
          <p:cNvPicPr preferRelativeResize="0"/>
          <p:nvPr/>
        </p:nvPicPr>
        <p:blipFill rotWithShape="1">
          <a:blip r:embed="rId6">
            <a:alphaModFix/>
          </a:blip>
          <a:srcRect b="0" l="0" r="0" t="0"/>
          <a:stretch/>
        </p:blipFill>
        <p:spPr>
          <a:xfrm>
            <a:off x="6095988" y="4149017"/>
            <a:ext cx="5822889" cy="810078"/>
          </a:xfrm>
          <a:prstGeom prst="rect">
            <a:avLst/>
          </a:prstGeom>
          <a:noFill/>
          <a:ln>
            <a:noFill/>
          </a:ln>
        </p:spPr>
      </p:pic>
      <p:sp>
        <p:nvSpPr>
          <p:cNvPr id="382" name="Google Shape;382;g394c34fda35_0_212"/>
          <p:cNvSpPr/>
          <p:nvPr/>
        </p:nvSpPr>
        <p:spPr>
          <a:xfrm>
            <a:off x="6298508" y="5161617"/>
            <a:ext cx="2531700" cy="316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64"/>
              <a:buFont typeface="Nunito Sans"/>
              <a:buNone/>
            </a:pPr>
            <a:r>
              <a:rPr i="0" lang="en-US" sz="1964" u="none" cap="none" strike="noStrike">
                <a:solidFill>
                  <a:srgbClr val="002060"/>
                </a:solidFill>
              </a:rPr>
              <a:t>Recovery Preparation</a:t>
            </a:r>
            <a:endParaRPr i="0" sz="1964" u="none" cap="none" strike="noStrike"/>
          </a:p>
        </p:txBody>
      </p:sp>
      <p:sp>
        <p:nvSpPr>
          <p:cNvPr id="383" name="Google Shape;383;g394c34fda35_0_212"/>
          <p:cNvSpPr/>
          <p:nvPr/>
        </p:nvSpPr>
        <p:spPr>
          <a:xfrm>
            <a:off x="6298508" y="5599506"/>
            <a:ext cx="5418000" cy="32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2" u="none" cap="none" strike="noStrike">
                <a:solidFill>
                  <a:srgbClr val="002060"/>
                </a:solidFill>
              </a:rPr>
              <a:t>Build capabilities for systematic restoration.</a:t>
            </a:r>
            <a:endParaRPr i="0" sz="1562"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394c34fda35_0_23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90" name="Google Shape;390;g394c34fda35_0_23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91" name="Google Shape;391;g394c34fda35_0_232"/>
          <p:cNvSpPr/>
          <p:nvPr/>
        </p:nvSpPr>
        <p:spPr>
          <a:xfrm>
            <a:off x="160701" y="182999"/>
            <a:ext cx="10368000" cy="5745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D1282E"/>
              </a:buClr>
              <a:buSzPts val="3602"/>
              <a:buFont typeface="Nunito Sans"/>
              <a:buNone/>
            </a:pPr>
            <a:r>
              <a:rPr i="0" lang="en-US" sz="3502" u="none" cap="none" strike="noStrike">
                <a:solidFill>
                  <a:srgbClr val="D1282E"/>
                </a:solidFill>
              </a:rPr>
              <a:t>Cyber Risk Assessment: Financial Firm Case Study</a:t>
            </a:r>
            <a:endParaRPr i="0" sz="3502" u="none" cap="none" strike="noStrike"/>
          </a:p>
        </p:txBody>
      </p:sp>
      <p:sp>
        <p:nvSpPr>
          <p:cNvPr id="392" name="Google Shape;392;g394c34fda35_0_232"/>
          <p:cNvSpPr/>
          <p:nvPr/>
        </p:nvSpPr>
        <p:spPr>
          <a:xfrm>
            <a:off x="160701" y="1125358"/>
            <a:ext cx="11726400" cy="588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A regional bank performed a cyber risk assessment to guide resilience planning, revealing vulnerabilities and informing strategic security investments.</a:t>
            </a:r>
            <a:endParaRPr i="0" sz="1423" u="none" cap="none" strike="noStrike"/>
          </a:p>
        </p:txBody>
      </p:sp>
      <p:sp>
        <p:nvSpPr>
          <p:cNvPr id="393" name="Google Shape;393;g394c34fda35_0_232"/>
          <p:cNvSpPr/>
          <p:nvPr/>
        </p:nvSpPr>
        <p:spPr>
          <a:xfrm>
            <a:off x="160701" y="1920401"/>
            <a:ext cx="183900" cy="229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Nunito Sans"/>
              <a:buNone/>
            </a:pPr>
            <a:r>
              <a:rPr i="0" lang="en-US" sz="1423" u="none" cap="none" strike="noStrike">
                <a:solidFill>
                  <a:srgbClr val="002060"/>
                </a:solidFill>
              </a:rPr>
              <a:t>1</a:t>
            </a:r>
            <a:endParaRPr i="0" sz="1423" u="none" cap="none" strike="noStrike"/>
          </a:p>
        </p:txBody>
      </p:sp>
      <p:sp>
        <p:nvSpPr>
          <p:cNvPr id="394" name="Google Shape;394;g394c34fda35_0_232"/>
          <p:cNvSpPr/>
          <p:nvPr/>
        </p:nvSpPr>
        <p:spPr>
          <a:xfrm>
            <a:off x="160701" y="2212598"/>
            <a:ext cx="3786300" cy="20400"/>
          </a:xfrm>
          <a:prstGeom prst="rect">
            <a:avLst/>
          </a:prstGeom>
          <a:solidFill>
            <a:srgbClr val="B42827"/>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sp>
        <p:nvSpPr>
          <p:cNvPr id="395" name="Google Shape;395;g394c34fda35_0_232"/>
          <p:cNvSpPr/>
          <p:nvPr/>
        </p:nvSpPr>
        <p:spPr>
          <a:xfrm>
            <a:off x="160701" y="2345193"/>
            <a:ext cx="2559600" cy="28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79"/>
              <a:buFont typeface="Nunito Sans"/>
              <a:buNone/>
            </a:pPr>
            <a:r>
              <a:rPr i="0" lang="en-US" sz="1779" u="none" cap="none" strike="noStrike">
                <a:solidFill>
                  <a:srgbClr val="002060"/>
                </a:solidFill>
              </a:rPr>
              <a:t>1. Identify Critical Assets</a:t>
            </a:r>
            <a:endParaRPr i="0" sz="1779" u="none" cap="none" strike="noStrike"/>
          </a:p>
        </p:txBody>
      </p:sp>
      <p:sp>
        <p:nvSpPr>
          <p:cNvPr id="396" name="Google Shape;396;g394c34fda35_0_232"/>
          <p:cNvSpPr/>
          <p:nvPr/>
        </p:nvSpPr>
        <p:spPr>
          <a:xfrm>
            <a:off x="160701" y="2742661"/>
            <a:ext cx="3786300" cy="588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Cataloged customer data, trading systems, &amp; payment platforms.</a:t>
            </a:r>
            <a:endParaRPr i="0" sz="1423" u="none" cap="none" strike="noStrike"/>
          </a:p>
        </p:txBody>
      </p:sp>
      <p:sp>
        <p:nvSpPr>
          <p:cNvPr id="397" name="Google Shape;397;g394c34fda35_0_232"/>
          <p:cNvSpPr/>
          <p:nvPr/>
        </p:nvSpPr>
        <p:spPr>
          <a:xfrm>
            <a:off x="4130815" y="1920401"/>
            <a:ext cx="183900" cy="229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Nunito Sans"/>
              <a:buNone/>
            </a:pPr>
            <a:r>
              <a:rPr i="0" lang="en-US" sz="1423" u="none" cap="none" strike="noStrike">
                <a:solidFill>
                  <a:srgbClr val="002060"/>
                </a:solidFill>
              </a:rPr>
              <a:t>2</a:t>
            </a:r>
            <a:endParaRPr i="0" sz="1423" u="none" cap="none" strike="noStrike"/>
          </a:p>
        </p:txBody>
      </p:sp>
      <p:sp>
        <p:nvSpPr>
          <p:cNvPr id="398" name="Google Shape;398;g394c34fda35_0_232"/>
          <p:cNvSpPr/>
          <p:nvPr/>
        </p:nvSpPr>
        <p:spPr>
          <a:xfrm>
            <a:off x="4130815" y="2212598"/>
            <a:ext cx="3786300" cy="20400"/>
          </a:xfrm>
          <a:prstGeom prst="rect">
            <a:avLst/>
          </a:prstGeom>
          <a:solidFill>
            <a:srgbClr val="B42827"/>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sp>
        <p:nvSpPr>
          <p:cNvPr id="399" name="Google Shape;399;g394c34fda35_0_232"/>
          <p:cNvSpPr/>
          <p:nvPr/>
        </p:nvSpPr>
        <p:spPr>
          <a:xfrm>
            <a:off x="4130815" y="2345193"/>
            <a:ext cx="2298300" cy="28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79"/>
              <a:buFont typeface="Nunito Sans"/>
              <a:buNone/>
            </a:pPr>
            <a:r>
              <a:rPr i="0" lang="en-US" sz="1779" u="none" cap="none" strike="noStrike">
                <a:solidFill>
                  <a:srgbClr val="002060"/>
                </a:solidFill>
              </a:rPr>
              <a:t>2. Analyze Threats</a:t>
            </a:r>
            <a:endParaRPr i="0" sz="1779" u="none" cap="none" strike="noStrike"/>
          </a:p>
        </p:txBody>
      </p:sp>
      <p:sp>
        <p:nvSpPr>
          <p:cNvPr id="400" name="Google Shape;400;g394c34fda35_0_232"/>
          <p:cNvSpPr/>
          <p:nvPr/>
        </p:nvSpPr>
        <p:spPr>
          <a:xfrm>
            <a:off x="4130815" y="2742661"/>
            <a:ext cx="3786300" cy="588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Identified ransomware, insider threats, &amp; regulatory risks.</a:t>
            </a:r>
            <a:endParaRPr i="0" sz="1423" u="none" cap="none" strike="noStrike"/>
          </a:p>
        </p:txBody>
      </p:sp>
      <p:sp>
        <p:nvSpPr>
          <p:cNvPr id="401" name="Google Shape;401;g394c34fda35_0_232"/>
          <p:cNvSpPr/>
          <p:nvPr/>
        </p:nvSpPr>
        <p:spPr>
          <a:xfrm>
            <a:off x="8100930" y="1920401"/>
            <a:ext cx="183900" cy="229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Nunito Sans"/>
              <a:buNone/>
            </a:pPr>
            <a:r>
              <a:rPr i="0" lang="en-US" sz="1423" u="none" cap="none" strike="noStrike">
                <a:solidFill>
                  <a:srgbClr val="002060"/>
                </a:solidFill>
              </a:rPr>
              <a:t>3</a:t>
            </a:r>
            <a:endParaRPr i="0" sz="1423" u="none" cap="none" strike="noStrike"/>
          </a:p>
        </p:txBody>
      </p:sp>
      <p:sp>
        <p:nvSpPr>
          <p:cNvPr id="402" name="Google Shape;402;g394c34fda35_0_232"/>
          <p:cNvSpPr/>
          <p:nvPr/>
        </p:nvSpPr>
        <p:spPr>
          <a:xfrm>
            <a:off x="8100930" y="2212598"/>
            <a:ext cx="3786300" cy="20400"/>
          </a:xfrm>
          <a:prstGeom prst="rect">
            <a:avLst/>
          </a:prstGeom>
          <a:solidFill>
            <a:srgbClr val="B42827"/>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sp>
        <p:nvSpPr>
          <p:cNvPr id="403" name="Google Shape;403;g394c34fda35_0_232"/>
          <p:cNvSpPr/>
          <p:nvPr/>
        </p:nvSpPr>
        <p:spPr>
          <a:xfrm>
            <a:off x="8100930" y="2345193"/>
            <a:ext cx="2513700" cy="28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79"/>
              <a:buFont typeface="Nunito Sans"/>
              <a:buNone/>
            </a:pPr>
            <a:r>
              <a:rPr i="0" lang="en-US" sz="1779" u="none" cap="none" strike="noStrike">
                <a:solidFill>
                  <a:srgbClr val="002060"/>
                </a:solidFill>
              </a:rPr>
              <a:t>3. Assess Vulnerabilities</a:t>
            </a:r>
            <a:endParaRPr i="0" sz="1779" u="none" cap="none" strike="noStrike"/>
          </a:p>
        </p:txBody>
      </p:sp>
      <p:sp>
        <p:nvSpPr>
          <p:cNvPr id="404" name="Google Shape;404;g394c34fda35_0_232"/>
          <p:cNvSpPr/>
          <p:nvPr/>
        </p:nvSpPr>
        <p:spPr>
          <a:xfrm>
            <a:off x="8100930" y="2742661"/>
            <a:ext cx="3786300" cy="588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Discovered outdated patches, inadequate backup testing, &amp; limited incident response.</a:t>
            </a:r>
            <a:endParaRPr i="0" sz="1423" u="none" cap="none" strike="noStrike"/>
          </a:p>
        </p:txBody>
      </p:sp>
      <p:sp>
        <p:nvSpPr>
          <p:cNvPr id="405" name="Google Shape;405;g394c34fda35_0_232"/>
          <p:cNvSpPr/>
          <p:nvPr/>
        </p:nvSpPr>
        <p:spPr>
          <a:xfrm>
            <a:off x="160701" y="3652613"/>
            <a:ext cx="183900" cy="229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Nunito Sans"/>
              <a:buNone/>
            </a:pPr>
            <a:r>
              <a:rPr i="0" lang="en-US" sz="1423" u="none" cap="none" strike="noStrike">
                <a:solidFill>
                  <a:srgbClr val="002060"/>
                </a:solidFill>
              </a:rPr>
              <a:t>4</a:t>
            </a:r>
            <a:endParaRPr i="0" sz="1423" u="none" cap="none" strike="noStrike"/>
          </a:p>
        </p:txBody>
      </p:sp>
      <p:sp>
        <p:nvSpPr>
          <p:cNvPr id="406" name="Google Shape;406;g394c34fda35_0_232"/>
          <p:cNvSpPr/>
          <p:nvPr/>
        </p:nvSpPr>
        <p:spPr>
          <a:xfrm>
            <a:off x="160701" y="3944810"/>
            <a:ext cx="5771100" cy="20400"/>
          </a:xfrm>
          <a:prstGeom prst="rect">
            <a:avLst/>
          </a:prstGeom>
          <a:solidFill>
            <a:srgbClr val="B42827"/>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sp>
        <p:nvSpPr>
          <p:cNvPr id="407" name="Google Shape;407;g394c34fda35_0_232"/>
          <p:cNvSpPr/>
          <p:nvPr/>
        </p:nvSpPr>
        <p:spPr>
          <a:xfrm>
            <a:off x="160701" y="4077405"/>
            <a:ext cx="2298300" cy="28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79"/>
              <a:buFont typeface="Nunito Sans"/>
              <a:buNone/>
            </a:pPr>
            <a:r>
              <a:rPr i="0" lang="en-US" sz="1779" u="none" cap="none" strike="noStrike">
                <a:solidFill>
                  <a:srgbClr val="002060"/>
                </a:solidFill>
              </a:rPr>
              <a:t>4. Evaluate Impact</a:t>
            </a:r>
            <a:endParaRPr i="0" sz="1779" u="none" cap="none" strike="noStrike"/>
          </a:p>
        </p:txBody>
      </p:sp>
      <p:sp>
        <p:nvSpPr>
          <p:cNvPr id="408" name="Google Shape;408;g394c34fda35_0_232"/>
          <p:cNvSpPr/>
          <p:nvPr/>
        </p:nvSpPr>
        <p:spPr>
          <a:xfrm>
            <a:off x="160701" y="4474874"/>
            <a:ext cx="5771100" cy="588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Quantified potential losses: fines, customer attrition, &amp; operational downtime.</a:t>
            </a:r>
            <a:endParaRPr i="0" sz="1423" u="none" cap="none" strike="noStrike"/>
          </a:p>
        </p:txBody>
      </p:sp>
      <p:sp>
        <p:nvSpPr>
          <p:cNvPr id="409" name="Google Shape;409;g394c34fda35_0_232"/>
          <p:cNvSpPr/>
          <p:nvPr/>
        </p:nvSpPr>
        <p:spPr>
          <a:xfrm>
            <a:off x="6115819" y="3652613"/>
            <a:ext cx="183900" cy="229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Nunito Sans"/>
              <a:buNone/>
            </a:pPr>
            <a:r>
              <a:rPr i="0" lang="en-US" sz="1423" u="none" cap="none" strike="noStrike">
                <a:solidFill>
                  <a:srgbClr val="002060"/>
                </a:solidFill>
              </a:rPr>
              <a:t>5</a:t>
            </a:r>
            <a:endParaRPr i="0" sz="1423" u="none" cap="none" strike="noStrike"/>
          </a:p>
        </p:txBody>
      </p:sp>
      <p:sp>
        <p:nvSpPr>
          <p:cNvPr id="410" name="Google Shape;410;g394c34fda35_0_232"/>
          <p:cNvSpPr/>
          <p:nvPr/>
        </p:nvSpPr>
        <p:spPr>
          <a:xfrm>
            <a:off x="6115819" y="3944810"/>
            <a:ext cx="5771400" cy="20400"/>
          </a:xfrm>
          <a:prstGeom prst="rect">
            <a:avLst/>
          </a:prstGeom>
          <a:solidFill>
            <a:srgbClr val="B42827"/>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sp>
        <p:nvSpPr>
          <p:cNvPr id="411" name="Google Shape;411;g394c34fda35_0_232"/>
          <p:cNvSpPr/>
          <p:nvPr/>
        </p:nvSpPr>
        <p:spPr>
          <a:xfrm>
            <a:off x="6115819" y="4077405"/>
            <a:ext cx="2454900" cy="28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79"/>
              <a:buFont typeface="Nunito Sans"/>
              <a:buNone/>
            </a:pPr>
            <a:r>
              <a:rPr i="0" lang="en-US" sz="1779" u="none" cap="none" strike="noStrike">
                <a:solidFill>
                  <a:srgbClr val="002060"/>
                </a:solidFill>
              </a:rPr>
              <a:t>5. Implement Resilience</a:t>
            </a:r>
            <a:endParaRPr i="0" sz="1779" u="none" cap="none" strike="noStrike"/>
          </a:p>
        </p:txBody>
      </p:sp>
      <p:sp>
        <p:nvSpPr>
          <p:cNvPr id="412" name="Google Shape;412;g394c34fda35_0_232"/>
          <p:cNvSpPr/>
          <p:nvPr/>
        </p:nvSpPr>
        <p:spPr>
          <a:xfrm>
            <a:off x="6115819" y="4474874"/>
            <a:ext cx="5771400" cy="294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23"/>
              <a:buFont typeface="Inter"/>
              <a:buNone/>
            </a:pPr>
            <a:r>
              <a:rPr i="0" lang="en-US" sz="1423" u="none" cap="none" strike="noStrike">
                <a:solidFill>
                  <a:srgbClr val="002060"/>
                </a:solidFill>
              </a:rPr>
              <a:t>Invested in network segmentation, enhanced monitoring, &amp; BCP.</a:t>
            </a:r>
            <a:endParaRPr i="0" sz="1423" u="none" cap="none" strike="noStrike"/>
          </a:p>
        </p:txBody>
      </p:sp>
      <p:sp>
        <p:nvSpPr>
          <p:cNvPr id="413" name="Google Shape;413;g394c34fda35_0_232"/>
          <p:cNvSpPr/>
          <p:nvPr/>
        </p:nvSpPr>
        <p:spPr>
          <a:xfrm>
            <a:off x="160701" y="5407807"/>
            <a:ext cx="11726400" cy="781200"/>
          </a:xfrm>
          <a:prstGeom prst="roundRect">
            <a:avLst>
              <a:gd fmla="val 9885" name="adj"/>
            </a:avLst>
          </a:prstGeom>
          <a:solidFill>
            <a:srgbClr val="F1C0C0"/>
          </a:solidFill>
          <a:ln>
            <a:noFill/>
          </a:ln>
        </p:spPr>
        <p:txBody>
          <a:bodyPr anchorCtr="0" anchor="ctr" bIns="81325" lIns="81325" spcFirstLastPara="1" rIns="81325" wrap="square" tIns="81325">
            <a:noAutofit/>
          </a:bodyPr>
          <a:lstStyle/>
          <a:p>
            <a:pPr indent="0" lvl="0" marL="0" rtl="0" algn="l">
              <a:spcBef>
                <a:spcPts val="0"/>
              </a:spcBef>
              <a:spcAft>
                <a:spcPts val="0"/>
              </a:spcAft>
              <a:buNone/>
            </a:pPr>
            <a:r>
              <a:t/>
            </a:r>
            <a:endParaRPr/>
          </a:p>
        </p:txBody>
      </p:sp>
      <p:pic>
        <p:nvPicPr>
          <p:cNvPr descr="preencoded.png" id="414" name="Google Shape;414;g394c34fda35_0_232"/>
          <p:cNvPicPr preferRelativeResize="0"/>
          <p:nvPr/>
        </p:nvPicPr>
        <p:blipFill rotWithShape="1">
          <a:blip r:embed="rId3">
            <a:alphaModFix/>
          </a:blip>
          <a:srcRect b="0" l="0" r="0" t="0"/>
          <a:stretch/>
        </p:blipFill>
        <p:spPr>
          <a:xfrm>
            <a:off x="344554" y="5686872"/>
            <a:ext cx="229817" cy="183854"/>
          </a:xfrm>
          <a:prstGeom prst="rect">
            <a:avLst/>
          </a:prstGeom>
          <a:noFill/>
          <a:ln>
            <a:noFill/>
          </a:ln>
        </p:spPr>
      </p:pic>
      <p:sp>
        <p:nvSpPr>
          <p:cNvPr id="415" name="Google Shape;415;g394c34fda35_0_232"/>
          <p:cNvSpPr/>
          <p:nvPr/>
        </p:nvSpPr>
        <p:spPr>
          <a:xfrm>
            <a:off x="758225" y="5637625"/>
            <a:ext cx="10945200" cy="294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0000"/>
              </a:buClr>
              <a:buSzPts val="1423"/>
              <a:buFont typeface="Inter"/>
              <a:buNone/>
            </a:pPr>
            <a:r>
              <a:rPr b="1" i="0" lang="en-US" sz="1423" u="none" cap="none" strike="noStrike">
                <a:solidFill>
                  <a:srgbClr val="000000"/>
                </a:solidFill>
                <a:latin typeface="Inter"/>
                <a:ea typeface="Inter"/>
                <a:cs typeface="Inter"/>
                <a:sym typeface="Inter"/>
              </a:rPr>
              <a:t>Result:</a:t>
            </a:r>
            <a:r>
              <a:rPr b="0" i="0" lang="en-US" sz="1423" u="none" cap="none" strike="noStrike">
                <a:solidFill>
                  <a:srgbClr val="000000"/>
                </a:solidFill>
                <a:latin typeface="Inter"/>
                <a:ea typeface="Inter"/>
                <a:cs typeface="Inter"/>
                <a:sym typeface="Inter"/>
              </a:rPr>
              <a:t> $2.3M investment reduced cyber risk by 75% and achieved regulatory compliance.</a:t>
            </a:r>
            <a:endParaRPr b="0" i="0" sz="1423"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394c34fda35_0_26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22" name="Google Shape;422;g394c34fda35_0_26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23" name="Google Shape;423;g394c34fda35_0_263"/>
          <p:cNvSpPr/>
          <p:nvPr/>
        </p:nvSpPr>
        <p:spPr>
          <a:xfrm>
            <a:off x="348150" y="176475"/>
            <a:ext cx="6553500" cy="5577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1282E"/>
              </a:buClr>
              <a:buSzPts val="3504"/>
              <a:buFont typeface="Nunito Sans"/>
              <a:buNone/>
            </a:pPr>
            <a:r>
              <a:rPr i="0" lang="en-US" sz="3504" u="none" cap="none" strike="noStrike">
                <a:solidFill>
                  <a:srgbClr val="D1282E"/>
                </a:solidFill>
              </a:rPr>
              <a:t>Continuous Monitoring &amp; Review</a:t>
            </a:r>
            <a:endParaRPr i="0" sz="3504" u="none" cap="none" strike="noStrike"/>
          </a:p>
        </p:txBody>
      </p:sp>
      <p:sp>
        <p:nvSpPr>
          <p:cNvPr id="424" name="Google Shape;424;g394c34fda35_0_263"/>
          <p:cNvSpPr/>
          <p:nvPr/>
        </p:nvSpPr>
        <p:spPr>
          <a:xfrm>
            <a:off x="348150" y="1091244"/>
            <a:ext cx="11255400" cy="5709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Continuous monitoring ensures risk assessments remain current and actionable. This ongoing process is vital for maintaining readiness and adapting to new threats.</a:t>
            </a:r>
            <a:endParaRPr i="0" sz="1367" u="none" cap="none" strike="noStrike"/>
          </a:p>
        </p:txBody>
      </p:sp>
      <p:sp>
        <p:nvSpPr>
          <p:cNvPr id="425" name="Google Shape;425;g394c34fda35_0_263"/>
          <p:cNvSpPr/>
          <p:nvPr/>
        </p:nvSpPr>
        <p:spPr>
          <a:xfrm>
            <a:off x="1507255" y="2373794"/>
            <a:ext cx="2231100" cy="279000"/>
          </a:xfrm>
          <a:prstGeom prst="rect">
            <a:avLst/>
          </a:prstGeom>
          <a:noFill/>
          <a:ln>
            <a:noFill/>
          </a:ln>
        </p:spPr>
        <p:txBody>
          <a:bodyPr anchorCtr="0" anchor="t" bIns="0" lIns="0" spcFirstLastPara="1" rIns="0" wrap="square" tIns="0">
            <a:noAutofit/>
          </a:bodyPr>
          <a:lstStyle/>
          <a:p>
            <a:pPr indent="0" lvl="0" marL="0" marR="0" rtl="0" algn="r">
              <a:lnSpc>
                <a:spcPct val="124390"/>
              </a:lnSpc>
              <a:spcBef>
                <a:spcPts val="0"/>
              </a:spcBef>
              <a:spcAft>
                <a:spcPts val="0"/>
              </a:spcAft>
              <a:buClr>
                <a:srgbClr val="002060"/>
              </a:buClr>
              <a:buSzPts val="1752"/>
              <a:buFont typeface="Nunito Sans"/>
              <a:buNone/>
            </a:pPr>
            <a:r>
              <a:rPr i="0" lang="en-US" sz="1752" u="none" cap="none" strike="noStrike">
                <a:solidFill>
                  <a:srgbClr val="002060"/>
                </a:solidFill>
              </a:rPr>
              <a:t>Scheduled Reviews</a:t>
            </a:r>
            <a:endParaRPr i="0" sz="1752" u="none" cap="none" strike="noStrike"/>
          </a:p>
        </p:txBody>
      </p:sp>
      <p:sp>
        <p:nvSpPr>
          <p:cNvPr id="426" name="Google Shape;426;g394c34fda35_0_263"/>
          <p:cNvSpPr/>
          <p:nvPr/>
        </p:nvSpPr>
        <p:spPr>
          <a:xfrm>
            <a:off x="348150" y="2759790"/>
            <a:ext cx="3390300" cy="570900"/>
          </a:xfrm>
          <a:prstGeom prst="rect">
            <a:avLst/>
          </a:prstGeom>
          <a:noFill/>
          <a:ln>
            <a:noFill/>
          </a:ln>
        </p:spPr>
        <p:txBody>
          <a:bodyPr anchorCtr="0" anchor="t" bIns="0" lIns="0" spcFirstLastPara="1" rIns="0" wrap="square" tIns="0">
            <a:noAutofit/>
          </a:bodyPr>
          <a:lstStyle/>
          <a:p>
            <a:pPr indent="0" lvl="0" marL="0" marR="0" rtl="0" algn="r">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Quarterly risk register updates and annual comprehensive assessments.</a:t>
            </a:r>
            <a:endParaRPr i="0" sz="1367" u="none" cap="none" strike="noStrike"/>
          </a:p>
        </p:txBody>
      </p:sp>
      <p:pic>
        <p:nvPicPr>
          <p:cNvPr descr="preencoded.png" id="427" name="Google Shape;427;g394c34fda35_0_263"/>
          <p:cNvPicPr preferRelativeResize="0"/>
          <p:nvPr/>
        </p:nvPicPr>
        <p:blipFill rotWithShape="1">
          <a:blip r:embed="rId3">
            <a:alphaModFix/>
          </a:blip>
          <a:srcRect b="0" l="0" r="0" t="0"/>
          <a:stretch/>
        </p:blipFill>
        <p:spPr>
          <a:xfrm>
            <a:off x="4006199" y="1863135"/>
            <a:ext cx="3939327" cy="3939327"/>
          </a:xfrm>
          <a:prstGeom prst="rect">
            <a:avLst/>
          </a:prstGeom>
          <a:noFill/>
          <a:ln>
            <a:noFill/>
          </a:ln>
        </p:spPr>
      </p:pic>
      <p:pic>
        <p:nvPicPr>
          <p:cNvPr descr="preencoded.png" id="428" name="Google Shape;428;g394c34fda35_0_263"/>
          <p:cNvPicPr preferRelativeResize="0"/>
          <p:nvPr/>
        </p:nvPicPr>
        <p:blipFill rotWithShape="1">
          <a:blip r:embed="rId4">
            <a:alphaModFix/>
          </a:blip>
          <a:srcRect b="0" l="0" r="0" t="0"/>
          <a:stretch/>
        </p:blipFill>
        <p:spPr>
          <a:xfrm>
            <a:off x="5049444" y="2537789"/>
            <a:ext cx="267032" cy="333790"/>
          </a:xfrm>
          <a:prstGeom prst="rect">
            <a:avLst/>
          </a:prstGeom>
          <a:noFill/>
          <a:ln>
            <a:noFill/>
          </a:ln>
        </p:spPr>
      </p:pic>
      <p:sp>
        <p:nvSpPr>
          <p:cNvPr id="429" name="Google Shape;429;g394c34fda35_0_263"/>
          <p:cNvSpPr/>
          <p:nvPr/>
        </p:nvSpPr>
        <p:spPr>
          <a:xfrm>
            <a:off x="8213271" y="2231017"/>
            <a:ext cx="2231100" cy="2790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2060"/>
              </a:buClr>
              <a:buSzPts val="1752"/>
              <a:buFont typeface="Nunito Sans"/>
              <a:buNone/>
            </a:pPr>
            <a:r>
              <a:rPr i="0" lang="en-US" sz="1752" u="none" cap="none" strike="noStrike">
                <a:solidFill>
                  <a:srgbClr val="002060"/>
                </a:solidFill>
              </a:rPr>
              <a:t>Event-Driven Updates</a:t>
            </a:r>
            <a:endParaRPr i="0" sz="1752" u="none" cap="none" strike="noStrike"/>
          </a:p>
        </p:txBody>
      </p:sp>
      <p:sp>
        <p:nvSpPr>
          <p:cNvPr id="430" name="Google Shape;430;g394c34fda35_0_263"/>
          <p:cNvSpPr/>
          <p:nvPr/>
        </p:nvSpPr>
        <p:spPr>
          <a:xfrm>
            <a:off x="8213271" y="2617013"/>
            <a:ext cx="3390300" cy="8565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Immediate reassessments after incidents, new threats, or operational changes.</a:t>
            </a:r>
            <a:endParaRPr i="0" sz="1367" u="none" cap="none" strike="noStrike"/>
          </a:p>
        </p:txBody>
      </p:sp>
      <p:pic>
        <p:nvPicPr>
          <p:cNvPr descr="preencoded.png" id="431" name="Google Shape;431;g394c34fda35_0_263"/>
          <p:cNvPicPr preferRelativeResize="0"/>
          <p:nvPr/>
        </p:nvPicPr>
        <p:blipFill rotWithShape="1">
          <a:blip r:embed="rId5">
            <a:alphaModFix/>
          </a:blip>
          <a:srcRect b="0" l="0" r="0" t="0"/>
          <a:stretch/>
        </p:blipFill>
        <p:spPr>
          <a:xfrm>
            <a:off x="4006199" y="1863135"/>
            <a:ext cx="3939327" cy="3939327"/>
          </a:xfrm>
          <a:prstGeom prst="rect">
            <a:avLst/>
          </a:prstGeom>
          <a:noFill/>
          <a:ln>
            <a:noFill/>
          </a:ln>
        </p:spPr>
      </p:pic>
      <p:pic>
        <p:nvPicPr>
          <p:cNvPr descr="preencoded.png" id="432" name="Google Shape;432;g394c34fda35_0_263"/>
          <p:cNvPicPr preferRelativeResize="0"/>
          <p:nvPr/>
        </p:nvPicPr>
        <p:blipFill rotWithShape="1">
          <a:blip r:embed="rId6">
            <a:alphaModFix/>
          </a:blip>
          <a:srcRect b="0" l="0" r="0" t="0"/>
          <a:stretch/>
        </p:blipFill>
        <p:spPr>
          <a:xfrm>
            <a:off x="6970261" y="2873004"/>
            <a:ext cx="267032" cy="333790"/>
          </a:xfrm>
          <a:prstGeom prst="rect">
            <a:avLst/>
          </a:prstGeom>
          <a:noFill/>
          <a:ln>
            <a:noFill/>
          </a:ln>
        </p:spPr>
      </p:pic>
      <p:sp>
        <p:nvSpPr>
          <p:cNvPr id="433" name="Google Shape;433;g394c34fda35_0_263"/>
          <p:cNvSpPr/>
          <p:nvPr/>
        </p:nvSpPr>
        <p:spPr>
          <a:xfrm>
            <a:off x="8213271" y="4477387"/>
            <a:ext cx="2231100" cy="2790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2060"/>
              </a:buClr>
              <a:buSzPts val="1752"/>
              <a:buFont typeface="Nunito Sans"/>
              <a:buNone/>
            </a:pPr>
            <a:r>
              <a:rPr i="0" lang="en-US" sz="1752" u="none" cap="none" strike="noStrike">
                <a:solidFill>
                  <a:srgbClr val="002060"/>
                </a:solidFill>
              </a:rPr>
              <a:t>Trend Analysis</a:t>
            </a:r>
            <a:endParaRPr i="0" sz="1752" u="none" cap="none" strike="noStrike"/>
          </a:p>
        </p:txBody>
      </p:sp>
      <p:sp>
        <p:nvSpPr>
          <p:cNvPr id="434" name="Google Shape;434;g394c34fda35_0_263"/>
          <p:cNvSpPr/>
          <p:nvPr/>
        </p:nvSpPr>
        <p:spPr>
          <a:xfrm>
            <a:off x="8213271" y="4863383"/>
            <a:ext cx="3390300" cy="5709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Identify patterns and emerging threats through continuous monitoring.</a:t>
            </a:r>
            <a:endParaRPr i="0" sz="1367" u="none" cap="none" strike="noStrike"/>
          </a:p>
        </p:txBody>
      </p:sp>
      <p:pic>
        <p:nvPicPr>
          <p:cNvPr descr="preencoded.png" id="435" name="Google Shape;435;g394c34fda35_0_263"/>
          <p:cNvPicPr preferRelativeResize="0"/>
          <p:nvPr/>
        </p:nvPicPr>
        <p:blipFill rotWithShape="1">
          <a:blip r:embed="rId7">
            <a:alphaModFix/>
          </a:blip>
          <a:srcRect b="0" l="0" r="0" t="0"/>
          <a:stretch/>
        </p:blipFill>
        <p:spPr>
          <a:xfrm>
            <a:off x="4006199" y="1863135"/>
            <a:ext cx="3939327" cy="3939327"/>
          </a:xfrm>
          <a:prstGeom prst="rect">
            <a:avLst/>
          </a:prstGeom>
          <a:noFill/>
          <a:ln>
            <a:noFill/>
          </a:ln>
        </p:spPr>
      </p:pic>
      <p:pic>
        <p:nvPicPr>
          <p:cNvPr descr="preencoded.png" id="436" name="Google Shape;436;g394c34fda35_0_263"/>
          <p:cNvPicPr preferRelativeResize="0"/>
          <p:nvPr/>
        </p:nvPicPr>
        <p:blipFill rotWithShape="1">
          <a:blip r:embed="rId8">
            <a:alphaModFix/>
          </a:blip>
          <a:srcRect b="0" l="0" r="0" t="0"/>
          <a:stretch/>
        </p:blipFill>
        <p:spPr>
          <a:xfrm>
            <a:off x="6635046" y="4793827"/>
            <a:ext cx="267032" cy="333790"/>
          </a:xfrm>
          <a:prstGeom prst="rect">
            <a:avLst/>
          </a:prstGeom>
          <a:noFill/>
          <a:ln>
            <a:noFill/>
          </a:ln>
        </p:spPr>
      </p:pic>
      <p:sp>
        <p:nvSpPr>
          <p:cNvPr id="437" name="Google Shape;437;g394c34fda35_0_263"/>
          <p:cNvSpPr/>
          <p:nvPr/>
        </p:nvSpPr>
        <p:spPr>
          <a:xfrm>
            <a:off x="1507255" y="4477387"/>
            <a:ext cx="2231100" cy="279000"/>
          </a:xfrm>
          <a:prstGeom prst="rect">
            <a:avLst/>
          </a:prstGeom>
          <a:noFill/>
          <a:ln>
            <a:noFill/>
          </a:ln>
        </p:spPr>
        <p:txBody>
          <a:bodyPr anchorCtr="0" anchor="t" bIns="0" lIns="0" spcFirstLastPara="1" rIns="0" wrap="square" tIns="0">
            <a:noAutofit/>
          </a:bodyPr>
          <a:lstStyle/>
          <a:p>
            <a:pPr indent="0" lvl="0" marL="0" marR="0" rtl="0" algn="r">
              <a:lnSpc>
                <a:spcPct val="124390"/>
              </a:lnSpc>
              <a:spcBef>
                <a:spcPts val="0"/>
              </a:spcBef>
              <a:spcAft>
                <a:spcPts val="0"/>
              </a:spcAft>
              <a:buClr>
                <a:srgbClr val="002060"/>
              </a:buClr>
              <a:buSzPts val="1752"/>
              <a:buFont typeface="Nunito Sans"/>
              <a:buNone/>
            </a:pPr>
            <a:r>
              <a:rPr i="0" lang="en-US" sz="1752" u="none" cap="none" strike="noStrike">
                <a:solidFill>
                  <a:srgbClr val="002060"/>
                </a:solidFill>
              </a:rPr>
              <a:t>Stakeholder Input</a:t>
            </a:r>
            <a:endParaRPr i="0" sz="1752" u="none" cap="none" strike="noStrike"/>
          </a:p>
        </p:txBody>
      </p:sp>
      <p:sp>
        <p:nvSpPr>
          <p:cNvPr id="438" name="Google Shape;438;g394c34fda35_0_263"/>
          <p:cNvSpPr/>
          <p:nvPr/>
        </p:nvSpPr>
        <p:spPr>
          <a:xfrm>
            <a:off x="348150" y="4863383"/>
            <a:ext cx="3390300" cy="570900"/>
          </a:xfrm>
          <a:prstGeom prst="rect">
            <a:avLst/>
          </a:prstGeom>
          <a:noFill/>
          <a:ln>
            <a:noFill/>
          </a:ln>
        </p:spPr>
        <p:txBody>
          <a:bodyPr anchorCtr="0" anchor="t" bIns="0" lIns="0" spcFirstLastPara="1" rIns="0" wrap="square" tIns="0">
            <a:noAutofit/>
          </a:bodyPr>
          <a:lstStyle/>
          <a:p>
            <a:pPr indent="0" lvl="0" marL="0" marR="0" rtl="0" algn="r">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Regular consultation with business units and external threat intelligence.</a:t>
            </a:r>
            <a:endParaRPr i="0" sz="1367" u="none" cap="none" strike="noStrike"/>
          </a:p>
        </p:txBody>
      </p:sp>
      <p:pic>
        <p:nvPicPr>
          <p:cNvPr descr="preencoded.png" id="439" name="Google Shape;439;g394c34fda35_0_263"/>
          <p:cNvPicPr preferRelativeResize="0"/>
          <p:nvPr/>
        </p:nvPicPr>
        <p:blipFill rotWithShape="1">
          <a:blip r:embed="rId9">
            <a:alphaModFix/>
          </a:blip>
          <a:srcRect b="0" l="0" r="0" t="0"/>
          <a:stretch/>
        </p:blipFill>
        <p:spPr>
          <a:xfrm>
            <a:off x="4006199" y="1863135"/>
            <a:ext cx="3939327" cy="3939327"/>
          </a:xfrm>
          <a:prstGeom prst="rect">
            <a:avLst/>
          </a:prstGeom>
          <a:noFill/>
          <a:ln>
            <a:noFill/>
          </a:ln>
        </p:spPr>
      </p:pic>
      <p:pic>
        <p:nvPicPr>
          <p:cNvPr descr="preencoded.png" id="440" name="Google Shape;440;g394c34fda35_0_263"/>
          <p:cNvPicPr preferRelativeResize="0"/>
          <p:nvPr/>
        </p:nvPicPr>
        <p:blipFill rotWithShape="1">
          <a:blip r:embed="rId10">
            <a:alphaModFix/>
          </a:blip>
          <a:srcRect b="0" l="0" r="0" t="0"/>
          <a:stretch/>
        </p:blipFill>
        <p:spPr>
          <a:xfrm>
            <a:off x="4714230" y="4458611"/>
            <a:ext cx="267032" cy="333790"/>
          </a:xfrm>
          <a:prstGeom prst="rect">
            <a:avLst/>
          </a:prstGeom>
          <a:noFill/>
          <a:ln>
            <a:noFill/>
          </a:ln>
        </p:spPr>
      </p:pic>
      <p:sp>
        <p:nvSpPr>
          <p:cNvPr id="441" name="Google Shape;441;g394c34fda35_0_263"/>
          <p:cNvSpPr/>
          <p:nvPr/>
        </p:nvSpPr>
        <p:spPr>
          <a:xfrm>
            <a:off x="348150" y="6003257"/>
            <a:ext cx="11255400" cy="5709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68"/>
              <a:buFont typeface="Inter"/>
              <a:buNone/>
            </a:pPr>
            <a:r>
              <a:rPr i="0" lang="en-US" sz="1367" u="none" cap="none" strike="noStrike">
                <a:solidFill>
                  <a:srgbClr val="002060"/>
                </a:solidFill>
              </a:rPr>
              <a:t>This iterative process ensures risk assessment aligns with organizational priorities and supports resilience planning in dynamic environments.</a:t>
            </a:r>
            <a:endParaRPr i="0" sz="1367"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394c34fda35_0_28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48" name="Google Shape;448;g394c34fda35_0_28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49" name="Google Shape;449;g394c34fda35_0_288"/>
          <p:cNvSpPr/>
          <p:nvPr/>
        </p:nvSpPr>
        <p:spPr>
          <a:xfrm>
            <a:off x="4942500" y="295350"/>
            <a:ext cx="6468600" cy="591600"/>
          </a:xfrm>
          <a:prstGeom prst="rect">
            <a:avLst/>
          </a:prstGeom>
          <a:noFill/>
          <a:ln>
            <a:noFill/>
          </a:ln>
        </p:spPr>
        <p:txBody>
          <a:bodyPr anchorCtr="0" anchor="t" bIns="0" lIns="0" spcFirstLastPara="1" rIns="0" wrap="square" tIns="0">
            <a:noAutofit/>
          </a:bodyPr>
          <a:lstStyle/>
          <a:p>
            <a:pPr indent="0" lvl="0" marL="0" marR="0" rtl="0" algn="l">
              <a:lnSpc>
                <a:spcPct val="125882"/>
              </a:lnSpc>
              <a:spcBef>
                <a:spcPts val="0"/>
              </a:spcBef>
              <a:spcAft>
                <a:spcPts val="0"/>
              </a:spcAft>
              <a:buClr>
                <a:srgbClr val="D1282E"/>
              </a:buClr>
              <a:buSzPts val="3692"/>
              <a:buFont typeface="Nunito Sans"/>
              <a:buNone/>
            </a:pPr>
            <a:r>
              <a:rPr i="0" lang="en-US" sz="3691" u="none" cap="none" strike="noStrike">
                <a:solidFill>
                  <a:srgbClr val="D1282E"/>
                </a:solidFill>
              </a:rPr>
              <a:t>Key Principles for Resilience</a:t>
            </a:r>
            <a:endParaRPr i="0" sz="3691" u="none" cap="none" strike="noStrike"/>
          </a:p>
        </p:txBody>
      </p:sp>
      <p:sp>
        <p:nvSpPr>
          <p:cNvPr id="450" name="Google Shape;450;g394c34fda35_0_288"/>
          <p:cNvSpPr/>
          <p:nvPr/>
        </p:nvSpPr>
        <p:spPr>
          <a:xfrm>
            <a:off x="4942499" y="1170847"/>
            <a:ext cx="6618000" cy="3027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i="0" lang="en-US" sz="1476" u="none" cap="none" strike="noStrike">
                <a:solidFill>
                  <a:srgbClr val="002060"/>
                </a:solidFill>
              </a:rPr>
              <a:t>Building organizational resilience requires a strategic approach to risk.</a:t>
            </a:r>
            <a:endParaRPr i="0" sz="1476" u="none" cap="none" strike="noStrike"/>
          </a:p>
        </p:txBody>
      </p:sp>
      <p:sp>
        <p:nvSpPr>
          <p:cNvPr id="451" name="Google Shape;451;g394c34fda35_0_288"/>
          <p:cNvSpPr/>
          <p:nvPr/>
        </p:nvSpPr>
        <p:spPr>
          <a:xfrm>
            <a:off x="4942499" y="1686733"/>
            <a:ext cx="6618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Foundation for Resilience:</a:t>
            </a:r>
            <a:r>
              <a:rPr i="0" lang="en-US" sz="1476" u="none" cap="none" strike="noStrike">
                <a:solidFill>
                  <a:srgbClr val="002060"/>
                </a:solidFill>
              </a:rPr>
              <a:t> Proactively mitigate threats through comprehensive risk assessment.</a:t>
            </a:r>
            <a:endParaRPr i="0" sz="1476" u="none" cap="none" strike="noStrike"/>
          </a:p>
        </p:txBody>
      </p:sp>
      <p:sp>
        <p:nvSpPr>
          <p:cNvPr id="452" name="Google Shape;452;g394c34fda35_0_288"/>
          <p:cNvSpPr/>
          <p:nvPr/>
        </p:nvSpPr>
        <p:spPr>
          <a:xfrm>
            <a:off x="4942499" y="2358792"/>
            <a:ext cx="6618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Targeted Investment:</a:t>
            </a:r>
            <a:r>
              <a:rPr i="0" lang="en-US" sz="1476" u="none" cap="none" strike="noStrike">
                <a:solidFill>
                  <a:srgbClr val="002060"/>
                </a:solidFill>
              </a:rPr>
              <a:t> Prioritize defenses based on identified threats and vulnerabilities.</a:t>
            </a:r>
            <a:endParaRPr i="0" sz="1476" u="none" cap="none" strike="noStrike"/>
          </a:p>
        </p:txBody>
      </p:sp>
      <p:sp>
        <p:nvSpPr>
          <p:cNvPr id="453" name="Google Shape;453;g394c34fda35_0_288"/>
          <p:cNvSpPr/>
          <p:nvPr/>
        </p:nvSpPr>
        <p:spPr>
          <a:xfrm>
            <a:off x="4942499" y="3030851"/>
            <a:ext cx="6618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Resource Efficiency:</a:t>
            </a:r>
            <a:r>
              <a:rPr i="0" lang="en-US" sz="1476" u="none" cap="none" strike="noStrike">
                <a:solidFill>
                  <a:srgbClr val="002060"/>
                </a:solidFill>
              </a:rPr>
              <a:t> Optimize security resource allocation with systematic scoring and prioritization.</a:t>
            </a:r>
            <a:endParaRPr i="0" sz="1476" u="none" cap="none" strike="noStrike"/>
          </a:p>
        </p:txBody>
      </p:sp>
      <p:sp>
        <p:nvSpPr>
          <p:cNvPr id="454" name="Google Shape;454;g394c34fda35_0_288"/>
          <p:cNvSpPr/>
          <p:nvPr/>
        </p:nvSpPr>
        <p:spPr>
          <a:xfrm>
            <a:off x="4942499" y="3702909"/>
            <a:ext cx="6618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Strategic Planning:</a:t>
            </a:r>
            <a:r>
              <a:rPr i="0" lang="en-US" sz="1476" u="none" cap="none" strike="noStrike">
                <a:solidFill>
                  <a:srgbClr val="002060"/>
                </a:solidFill>
              </a:rPr>
              <a:t> Directly inform Business Continuity and Recovery strategies.</a:t>
            </a:r>
            <a:endParaRPr i="0" sz="1476" u="none" cap="none" strike="noStrike"/>
          </a:p>
        </p:txBody>
      </p:sp>
      <p:sp>
        <p:nvSpPr>
          <p:cNvPr id="455" name="Google Shape;455;g394c34fda35_0_288"/>
          <p:cNvSpPr/>
          <p:nvPr/>
        </p:nvSpPr>
        <p:spPr>
          <a:xfrm>
            <a:off x="4942499" y="4374968"/>
            <a:ext cx="6618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Dynamic Relevance:</a:t>
            </a:r>
            <a:r>
              <a:rPr i="0" lang="en-US" sz="1476" u="none" cap="none" strike="noStrike">
                <a:solidFill>
                  <a:srgbClr val="002060"/>
                </a:solidFill>
              </a:rPr>
              <a:t> Ensure ongoing accuracy and timeliness through continuous monitoring.</a:t>
            </a:r>
            <a:endParaRPr i="0" sz="1476" u="none" cap="none" strike="noStrike"/>
          </a:p>
        </p:txBody>
      </p:sp>
      <p:sp>
        <p:nvSpPr>
          <p:cNvPr id="456" name="Google Shape;456;g394c34fda35_0_288"/>
          <p:cNvSpPr/>
          <p:nvPr/>
        </p:nvSpPr>
        <p:spPr>
          <a:xfrm>
            <a:off x="4942499" y="5193788"/>
            <a:ext cx="6618000" cy="12117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7"/>
              <a:buFont typeface="Inter"/>
              <a:buNone/>
            </a:pPr>
            <a:r>
              <a:rPr b="1" i="0" lang="en-US" sz="1476" u="none" cap="none" strike="noStrike">
                <a:solidFill>
                  <a:srgbClr val="002060"/>
                </a:solidFill>
              </a:rPr>
              <a:t>Resilience begins with understanding your risks and acting before disruption.</a:t>
            </a:r>
            <a:r>
              <a:rPr i="0" lang="en-US" sz="1476" u="none" cap="none" strike="noStrike">
                <a:solidFill>
                  <a:srgbClr val="002060"/>
                </a:solidFill>
              </a:rPr>
              <a:t> Proactive investment in risk assessment is crucial for effective resilience planning and demonstrating clear value to stakeholders.</a:t>
            </a:r>
            <a:endParaRPr i="0" sz="1476" u="none" cap="none" strike="noStrike"/>
          </a:p>
        </p:txBody>
      </p:sp>
      <p:pic>
        <p:nvPicPr>
          <p:cNvPr descr="Principles - Free of Charge Creative Commons Hand held card image" id="457" name="Google Shape;457;g394c34fda35_0_288"/>
          <p:cNvPicPr preferRelativeResize="0"/>
          <p:nvPr/>
        </p:nvPicPr>
        <p:blipFill>
          <a:blip r:embed="rId3">
            <a:alphaModFix/>
          </a:blip>
          <a:stretch>
            <a:fillRect/>
          </a:stretch>
        </p:blipFill>
        <p:spPr>
          <a:xfrm>
            <a:off x="311125" y="2292725"/>
            <a:ext cx="3946050" cy="2630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394c34fda35_0_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464" name="Google Shape;464;g394c34fda35_0_0"/>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BREAK TIME</a:t>
            </a:r>
            <a:endParaRPr b="0" i="0" sz="7200" u="none" cap="none" strike="noStrike">
              <a:solidFill>
                <a:schemeClr val="dk2"/>
              </a:solidFill>
              <a:latin typeface="Arial"/>
              <a:ea typeface="Arial"/>
              <a:cs typeface="Arial"/>
              <a:sym typeface="Arial"/>
            </a:endParaRPr>
          </a:p>
        </p:txBody>
      </p:sp>
      <p:sp>
        <p:nvSpPr>
          <p:cNvPr id="465" name="Google Shape;465;g394c34fda35_0_0"/>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SzPct val="88235"/>
              <a:buNone/>
            </a:pPr>
            <a:r>
              <a:rPr b="0" lang="en-US" sz="2400"/>
              <a:t>Be back in 15 mins. </a:t>
            </a:r>
            <a:endParaRPr b="0"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394c34fda35_0_454"/>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472" name="Google Shape;472;g394c34fda35_0_454"/>
          <p:cNvSpPr txBox="1"/>
          <p:nvPr/>
        </p:nvSpPr>
        <p:spPr>
          <a:xfrm>
            <a:off x="58725" y="467825"/>
            <a:ext cx="10046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3600">
                <a:solidFill>
                  <a:schemeClr val="dk2"/>
                </a:solidFill>
              </a:rPr>
              <a:t>Purpose of BIA: Identifying Essential Functions</a:t>
            </a:r>
            <a:endParaRPr b="0" i="0" sz="400" u="none" cap="none" strike="noStrike">
              <a:solidFill>
                <a:schemeClr val="dk2"/>
              </a:solidFill>
              <a:latin typeface="Arial"/>
              <a:ea typeface="Arial"/>
              <a:cs typeface="Arial"/>
              <a:sym typeface="Arial"/>
            </a:endParaRPr>
          </a:p>
        </p:txBody>
      </p:sp>
      <p:sp>
        <p:nvSpPr>
          <p:cNvPr id="473" name="Google Shape;473;g394c34fda35_0_454"/>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74" name="Google Shape;474;g394c34fda35_0_454"/>
          <p:cNvSpPr txBox="1"/>
          <p:nvPr>
            <p:ph idx="1" type="body"/>
          </p:nvPr>
        </p:nvSpPr>
        <p:spPr>
          <a:xfrm>
            <a:off x="255875" y="1538150"/>
            <a:ext cx="5953500" cy="2839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0" lang="en-US"/>
              <a:t>A Business Impact Analysis (BIA) identifies and prioritizes critical business functions for continuity planning, ensuring organizational resilience during disruptions.</a:t>
            </a:r>
            <a:endParaRPr b="0"/>
          </a:p>
          <a:p>
            <a:pPr indent="0" lvl="0" marL="0" rtl="0" algn="l">
              <a:lnSpc>
                <a:spcPct val="115000"/>
              </a:lnSpc>
              <a:spcBef>
                <a:spcPts val="1200"/>
              </a:spcBef>
              <a:spcAft>
                <a:spcPts val="0"/>
              </a:spcAft>
              <a:buNone/>
            </a:pPr>
            <a:r>
              <a:rPr lang="en-US"/>
              <a:t>Learning Outcomes</a:t>
            </a:r>
            <a:endParaRPr/>
          </a:p>
          <a:p>
            <a:pPr indent="-355600" lvl="0" marL="457200" rtl="0" algn="l">
              <a:lnSpc>
                <a:spcPct val="115000"/>
              </a:lnSpc>
              <a:spcBef>
                <a:spcPts val="1200"/>
              </a:spcBef>
              <a:spcAft>
                <a:spcPts val="0"/>
              </a:spcAft>
              <a:buSzPts val="2000"/>
              <a:buChar char="●"/>
            </a:pPr>
            <a:r>
              <a:rPr b="0" lang="en-US"/>
              <a:t>Define BIA's role in resilience &amp; continuity</a:t>
            </a:r>
            <a:endParaRPr b="0"/>
          </a:p>
          <a:p>
            <a:pPr indent="-355600" lvl="0" marL="457200" rtl="0" algn="l">
              <a:lnSpc>
                <a:spcPct val="115000"/>
              </a:lnSpc>
              <a:spcBef>
                <a:spcPts val="0"/>
              </a:spcBef>
              <a:spcAft>
                <a:spcPts val="0"/>
              </a:spcAft>
              <a:buSzPts val="2000"/>
              <a:buChar char="●"/>
            </a:pPr>
            <a:r>
              <a:rPr b="0" lang="en-US"/>
              <a:t>Distinguish essential from supporting functions</a:t>
            </a:r>
            <a:endParaRPr b="0"/>
          </a:p>
          <a:p>
            <a:pPr indent="-355600" lvl="0" marL="457200" rtl="0" algn="l">
              <a:lnSpc>
                <a:spcPct val="115000"/>
              </a:lnSpc>
              <a:spcBef>
                <a:spcPts val="0"/>
              </a:spcBef>
              <a:spcAft>
                <a:spcPts val="0"/>
              </a:spcAft>
              <a:buSzPts val="2000"/>
              <a:buChar char="●"/>
            </a:pPr>
            <a:r>
              <a:rPr b="0" lang="en-US"/>
              <a:t>Understand prioritization &amp; impact assessment</a:t>
            </a:r>
            <a:endParaRPr b="0"/>
          </a:p>
          <a:p>
            <a:pPr indent="-355600" lvl="0" marL="457200" rtl="0" algn="l">
              <a:lnSpc>
                <a:spcPct val="115000"/>
              </a:lnSpc>
              <a:spcBef>
                <a:spcPts val="0"/>
              </a:spcBef>
              <a:spcAft>
                <a:spcPts val="0"/>
              </a:spcAft>
              <a:buSzPts val="2000"/>
              <a:buChar char="●"/>
            </a:pPr>
            <a:r>
              <a:rPr b="0" lang="en-US"/>
              <a:t>Link BIA to recovery planning &amp; resource allocation</a:t>
            </a:r>
            <a:endParaRPr b="0" sz="3300"/>
          </a:p>
        </p:txBody>
      </p:sp>
      <p:pic>
        <p:nvPicPr>
          <p:cNvPr descr="preencoded.png" id="475" name="Google Shape;475;g394c34fda35_0_454"/>
          <p:cNvPicPr preferRelativeResize="0"/>
          <p:nvPr/>
        </p:nvPicPr>
        <p:blipFill rotWithShape="1">
          <a:blip r:embed="rId3">
            <a:alphaModFix/>
          </a:blip>
          <a:srcRect b="15884" l="0" r="0" t="17762"/>
          <a:stretch/>
        </p:blipFill>
        <p:spPr>
          <a:xfrm>
            <a:off x="7177425" y="1404912"/>
            <a:ext cx="4216000" cy="4196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394c34fda35_0_463"/>
          <p:cNvSpPr txBox="1"/>
          <p:nvPr>
            <p:ph type="title"/>
          </p:nvPr>
        </p:nvSpPr>
        <p:spPr>
          <a:xfrm>
            <a:off x="609600" y="1527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482" name="Google Shape;482;g394c34fda35_0_463"/>
          <p:cNvSpPr txBox="1"/>
          <p:nvPr>
            <p:ph idx="1" type="body"/>
          </p:nvPr>
        </p:nvSpPr>
        <p:spPr>
          <a:xfrm>
            <a:off x="609600" y="1073900"/>
            <a:ext cx="5709600" cy="5052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Introduction to Business Impact Analysis (BIA)</a:t>
            </a:r>
            <a:endParaRPr b="0" sz="2400"/>
          </a:p>
          <a:p>
            <a:pPr indent="-381000" lvl="0" marL="457200" rtl="0" algn="l">
              <a:lnSpc>
                <a:spcPct val="115000"/>
              </a:lnSpc>
              <a:spcBef>
                <a:spcPts val="0"/>
              </a:spcBef>
              <a:spcAft>
                <a:spcPts val="0"/>
              </a:spcAft>
              <a:buSzPts val="2400"/>
              <a:buChar char="●"/>
            </a:pPr>
            <a:r>
              <a:rPr b="0" lang="en-US" sz="2400"/>
              <a:t>BIA purpose &amp; strategic outcomes</a:t>
            </a:r>
            <a:endParaRPr b="0" sz="2400"/>
          </a:p>
          <a:p>
            <a:pPr indent="-381000" lvl="0" marL="457200" rtl="0" algn="l">
              <a:lnSpc>
                <a:spcPct val="115000"/>
              </a:lnSpc>
              <a:spcBef>
                <a:spcPts val="0"/>
              </a:spcBef>
              <a:spcAft>
                <a:spcPts val="0"/>
              </a:spcAft>
              <a:buSzPts val="2400"/>
              <a:buChar char="●"/>
            </a:pPr>
            <a:r>
              <a:rPr b="0" lang="en-US" sz="2400"/>
              <a:t>Identifying essential &amp; time-critical functions</a:t>
            </a:r>
            <a:endParaRPr b="0" sz="2400"/>
          </a:p>
          <a:p>
            <a:pPr indent="-381000" lvl="0" marL="457200" rtl="0" algn="l">
              <a:lnSpc>
                <a:spcPct val="115000"/>
              </a:lnSpc>
              <a:spcBef>
                <a:spcPts val="0"/>
              </a:spcBef>
              <a:spcAft>
                <a:spcPts val="0"/>
              </a:spcAft>
              <a:buSzPts val="2400"/>
              <a:buChar char="●"/>
            </a:pPr>
            <a:r>
              <a:rPr b="0" lang="en-US" sz="2400"/>
              <a:t>Evaluating impacts &amp; organizational dependencies</a:t>
            </a:r>
            <a:endParaRPr b="0" sz="2400"/>
          </a:p>
          <a:p>
            <a:pPr indent="-381000" lvl="0" marL="457200" rtl="0" algn="l">
              <a:lnSpc>
                <a:spcPct val="115000"/>
              </a:lnSpc>
              <a:spcBef>
                <a:spcPts val="0"/>
              </a:spcBef>
              <a:spcAft>
                <a:spcPts val="0"/>
              </a:spcAft>
              <a:buSzPts val="2400"/>
              <a:buChar char="●"/>
            </a:pPr>
            <a:r>
              <a:rPr b="0" lang="en-US" sz="2400"/>
              <a:t>Applying BIA results to recovery planning</a:t>
            </a:r>
            <a:endParaRPr b="0" sz="2400"/>
          </a:p>
        </p:txBody>
      </p:sp>
      <p:sp>
        <p:nvSpPr>
          <p:cNvPr id="483" name="Google Shape;483;g394c34fda35_0_46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84" name="Google Shape;484;g394c34fda35_0_46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85" name="Google Shape;485;g394c34fda35_0_463"/>
          <p:cNvSpPr txBox="1"/>
          <p:nvPr>
            <p:ph idx="1" type="body"/>
          </p:nvPr>
        </p:nvSpPr>
        <p:spPr>
          <a:xfrm>
            <a:off x="6034525" y="1073900"/>
            <a:ext cx="5568900" cy="5052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Define BIA's role in enterprise resilience</a:t>
            </a:r>
            <a:endParaRPr b="0" sz="2400"/>
          </a:p>
          <a:p>
            <a:pPr indent="-381000" lvl="0" marL="457200" rtl="0" algn="l">
              <a:lnSpc>
                <a:spcPct val="115000"/>
              </a:lnSpc>
              <a:spcBef>
                <a:spcPts val="0"/>
              </a:spcBef>
              <a:spcAft>
                <a:spcPts val="0"/>
              </a:spcAft>
              <a:buSzPts val="2400"/>
              <a:buChar char="●"/>
            </a:pPr>
            <a:r>
              <a:rPr b="0" lang="en-US" sz="2400"/>
              <a:t>Identify essential &amp; time-critical functions</a:t>
            </a:r>
            <a:endParaRPr b="0" sz="2400"/>
          </a:p>
          <a:p>
            <a:pPr indent="-381000" lvl="0" marL="457200" rtl="0" algn="l">
              <a:lnSpc>
                <a:spcPct val="115000"/>
              </a:lnSpc>
              <a:spcBef>
                <a:spcPts val="0"/>
              </a:spcBef>
              <a:spcAft>
                <a:spcPts val="0"/>
              </a:spcAft>
              <a:buSzPts val="2400"/>
              <a:buChar char="●"/>
            </a:pPr>
            <a:r>
              <a:rPr b="0" lang="en-US" sz="2400"/>
              <a:t>Explain financial, operational, &amp; reputational impacts</a:t>
            </a:r>
            <a:endParaRPr b="0" sz="2400"/>
          </a:p>
          <a:p>
            <a:pPr indent="-381000" lvl="0" marL="457200" rtl="0" algn="l">
              <a:lnSpc>
                <a:spcPct val="115000"/>
              </a:lnSpc>
              <a:spcBef>
                <a:spcPts val="0"/>
              </a:spcBef>
              <a:spcAft>
                <a:spcPts val="0"/>
              </a:spcAft>
              <a:buSzPts val="2400"/>
              <a:buChar char="●"/>
            </a:pPr>
            <a:r>
              <a:rPr b="0" lang="en-US" sz="2400"/>
              <a:t>Relate BIA to DRI Professional Practices 3 &amp; 4</a:t>
            </a:r>
            <a:endParaRPr b="0" sz="2400"/>
          </a:p>
        </p:txBody>
      </p:sp>
      <p:sp>
        <p:nvSpPr>
          <p:cNvPr id="486" name="Google Shape;486;g394c34fda35_0_463"/>
          <p:cNvSpPr txBox="1"/>
          <p:nvPr>
            <p:ph type="title"/>
          </p:nvPr>
        </p:nvSpPr>
        <p:spPr>
          <a:xfrm>
            <a:off x="6034525" y="1527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94c34fda35_0_30"/>
          <p:cNvSpPr txBox="1"/>
          <p:nvPr>
            <p:ph type="title"/>
          </p:nvPr>
        </p:nvSpPr>
        <p:spPr>
          <a:xfrm>
            <a:off x="579625" y="600663"/>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176" name="Google Shape;176;g394c34fda35_0_30"/>
          <p:cNvSpPr txBox="1"/>
          <p:nvPr>
            <p:ph idx="1" type="body"/>
          </p:nvPr>
        </p:nvSpPr>
        <p:spPr>
          <a:xfrm>
            <a:off x="579625" y="1521838"/>
            <a:ext cx="6197400" cy="5052300"/>
          </a:xfrm>
          <a:prstGeom prst="rect">
            <a:avLst/>
          </a:prstGeom>
          <a:noFill/>
          <a:ln>
            <a:noFill/>
          </a:ln>
        </p:spPr>
        <p:txBody>
          <a:bodyPr anchorCtr="0" anchor="t" bIns="45700" lIns="91425" spcFirstLastPara="1" rIns="91425" wrap="square" tIns="45700">
            <a:normAutofit/>
          </a:bodyPr>
          <a:lstStyle/>
          <a:p>
            <a:pPr indent="-381000" lvl="0" marL="457200" marR="1300480" rtl="0" algn="l">
              <a:lnSpc>
                <a:spcPct val="100000"/>
              </a:lnSpc>
              <a:spcBef>
                <a:spcPts val="1190"/>
              </a:spcBef>
              <a:spcAft>
                <a:spcPts val="0"/>
              </a:spcAft>
              <a:buSzPts val="2400"/>
              <a:buChar char="●"/>
            </a:pPr>
            <a:r>
              <a:rPr b="0" lang="en-US" sz="2400"/>
              <a:t>Intro to risk &amp; resilience</a:t>
            </a:r>
            <a:endParaRPr b="0" sz="2400"/>
          </a:p>
          <a:p>
            <a:pPr indent="-381000" lvl="0" marL="457200" rtl="0" algn="l">
              <a:lnSpc>
                <a:spcPct val="115000"/>
              </a:lnSpc>
              <a:spcBef>
                <a:spcPts val="0"/>
              </a:spcBef>
              <a:spcAft>
                <a:spcPts val="0"/>
              </a:spcAft>
              <a:buSzPts val="2400"/>
              <a:buChar char="●"/>
            </a:pPr>
            <a:r>
              <a:rPr b="0" lang="en-US" sz="2400"/>
              <a:t>Risk assessment overview</a:t>
            </a:r>
            <a:endParaRPr b="0" sz="2400"/>
          </a:p>
          <a:p>
            <a:pPr indent="-381000" lvl="0" marL="457200" rtl="0" algn="l">
              <a:lnSpc>
                <a:spcPct val="115000"/>
              </a:lnSpc>
              <a:spcBef>
                <a:spcPts val="0"/>
              </a:spcBef>
              <a:spcAft>
                <a:spcPts val="0"/>
              </a:spcAft>
              <a:buSzPts val="2400"/>
              <a:buChar char="●"/>
            </a:pPr>
            <a:r>
              <a:rPr b="0" lang="en-US" sz="2400"/>
              <a:t>Tools &amp; frameworks</a:t>
            </a:r>
            <a:endParaRPr b="0" sz="2400"/>
          </a:p>
          <a:p>
            <a:pPr indent="-381000" lvl="0" marL="457200" rtl="0" algn="l">
              <a:lnSpc>
                <a:spcPct val="115000"/>
              </a:lnSpc>
              <a:spcBef>
                <a:spcPts val="0"/>
              </a:spcBef>
              <a:spcAft>
                <a:spcPts val="0"/>
              </a:spcAft>
              <a:buSzPts val="2400"/>
              <a:buChar char="●"/>
            </a:pPr>
            <a:r>
              <a:rPr b="0" lang="en-US" sz="2400"/>
              <a:t>Risk prioritization &amp; scoring</a:t>
            </a:r>
            <a:endParaRPr b="0" sz="2400"/>
          </a:p>
          <a:p>
            <a:pPr indent="-381000" lvl="0" marL="457200" rtl="0" algn="l">
              <a:lnSpc>
                <a:spcPct val="115000"/>
              </a:lnSpc>
              <a:spcBef>
                <a:spcPts val="0"/>
              </a:spcBef>
              <a:spcAft>
                <a:spcPts val="0"/>
              </a:spcAft>
              <a:buSzPts val="2400"/>
              <a:buChar char="●"/>
            </a:pPr>
            <a:r>
              <a:rPr b="0" lang="en-US" sz="2400"/>
              <a:t>Applying results to planning</a:t>
            </a:r>
            <a:endParaRPr b="0" sz="2400"/>
          </a:p>
        </p:txBody>
      </p:sp>
      <p:sp>
        <p:nvSpPr>
          <p:cNvPr id="177" name="Google Shape;177;g394c34fda35_0_3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78" name="Google Shape;178;g394c34fda35_0_3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79" name="Google Shape;179;g394c34fda35_0_30"/>
          <p:cNvSpPr txBox="1"/>
          <p:nvPr>
            <p:ph idx="1" type="body"/>
          </p:nvPr>
        </p:nvSpPr>
        <p:spPr>
          <a:xfrm>
            <a:off x="5644875" y="1521838"/>
            <a:ext cx="6056100" cy="5052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Define risk assessment &amp; its role</a:t>
            </a:r>
            <a:endParaRPr b="0" sz="2400"/>
          </a:p>
          <a:p>
            <a:pPr indent="-381000" lvl="0" marL="457200" rtl="0" algn="l">
              <a:lnSpc>
                <a:spcPct val="115000"/>
              </a:lnSpc>
              <a:spcBef>
                <a:spcPts val="0"/>
              </a:spcBef>
              <a:spcAft>
                <a:spcPts val="0"/>
              </a:spcAft>
              <a:buSzPts val="2400"/>
              <a:buChar char="●"/>
            </a:pPr>
            <a:r>
              <a:rPr b="0" lang="en-US" sz="2400"/>
              <a:t>Identify threats, vulnerabilities &amp; assets</a:t>
            </a:r>
            <a:endParaRPr b="0" sz="2400"/>
          </a:p>
          <a:p>
            <a:pPr indent="-381000" lvl="0" marL="457200" rtl="0" algn="l">
              <a:lnSpc>
                <a:spcPct val="115000"/>
              </a:lnSpc>
              <a:spcBef>
                <a:spcPts val="0"/>
              </a:spcBef>
              <a:spcAft>
                <a:spcPts val="0"/>
              </a:spcAft>
              <a:buSzPts val="2400"/>
              <a:buChar char="●"/>
            </a:pPr>
            <a:r>
              <a:rPr b="0" lang="en-US" sz="2400"/>
              <a:t>Explain qualitative vs. quantitative analysis</a:t>
            </a:r>
            <a:endParaRPr b="0" sz="2400"/>
          </a:p>
          <a:p>
            <a:pPr indent="-381000" lvl="0" marL="457200" rtl="0" algn="l">
              <a:lnSpc>
                <a:spcPct val="115000"/>
              </a:lnSpc>
              <a:spcBef>
                <a:spcPts val="0"/>
              </a:spcBef>
              <a:spcAft>
                <a:spcPts val="0"/>
              </a:spcAft>
              <a:buSzPts val="2400"/>
              <a:buChar char="●"/>
            </a:pPr>
            <a:r>
              <a:rPr b="0" lang="en-US" sz="2400"/>
              <a:t>Connect results to continuity &amp; recovery</a:t>
            </a:r>
            <a:endParaRPr b="0" sz="2400"/>
          </a:p>
        </p:txBody>
      </p:sp>
      <p:sp>
        <p:nvSpPr>
          <p:cNvPr id="180" name="Google Shape;180;g394c34fda35_0_30"/>
          <p:cNvSpPr txBox="1"/>
          <p:nvPr>
            <p:ph type="title"/>
          </p:nvPr>
        </p:nvSpPr>
        <p:spPr>
          <a:xfrm>
            <a:off x="5644875" y="600663"/>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394c34fda35_0_47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93" name="Google Shape;493;g394c34fda35_0_47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494" name="Google Shape;494;g394c34fda35_0_473"/>
          <p:cNvPicPr preferRelativeResize="0"/>
          <p:nvPr/>
        </p:nvPicPr>
        <p:blipFill rotWithShape="1">
          <a:blip r:embed="rId3">
            <a:alphaModFix/>
          </a:blip>
          <a:srcRect b="0" l="0" r="0" t="0"/>
          <a:stretch/>
        </p:blipFill>
        <p:spPr>
          <a:xfrm>
            <a:off x="444275" y="452738"/>
            <a:ext cx="3968348" cy="5952523"/>
          </a:xfrm>
          <a:prstGeom prst="rect">
            <a:avLst/>
          </a:prstGeom>
          <a:noFill/>
          <a:ln>
            <a:noFill/>
          </a:ln>
        </p:spPr>
      </p:pic>
      <p:sp>
        <p:nvSpPr>
          <p:cNvPr id="495" name="Google Shape;495;g394c34fda35_0_473"/>
          <p:cNvSpPr/>
          <p:nvPr/>
        </p:nvSpPr>
        <p:spPr>
          <a:xfrm>
            <a:off x="4794775" y="778212"/>
            <a:ext cx="6722700" cy="12612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59"/>
              <a:buFont typeface="Nunito Sans"/>
              <a:buNone/>
            </a:pPr>
            <a:r>
              <a:rPr i="0" lang="en-US" sz="3959" u="none" cap="none" strike="noStrike">
                <a:solidFill>
                  <a:srgbClr val="D1282E"/>
                </a:solidFill>
              </a:rPr>
              <a:t>What Is a Business Impact Analysis (BIA)?</a:t>
            </a:r>
            <a:endParaRPr i="0" sz="3959" u="none" cap="none" strike="noStrike"/>
          </a:p>
        </p:txBody>
      </p:sp>
      <p:sp>
        <p:nvSpPr>
          <p:cNvPr id="496" name="Google Shape;496;g394c34fda35_0_473"/>
          <p:cNvSpPr/>
          <p:nvPr/>
        </p:nvSpPr>
        <p:spPr>
          <a:xfrm>
            <a:off x="4794775" y="2342009"/>
            <a:ext cx="6722700" cy="1291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7"/>
              <a:buFont typeface="Inter"/>
              <a:buNone/>
            </a:pPr>
            <a:r>
              <a:rPr i="0" lang="en-US" sz="1556" u="none" cap="none" strike="noStrike">
                <a:solidFill>
                  <a:srgbClr val="002060"/>
                </a:solidFill>
              </a:rPr>
              <a:t>A BIA systematically identifies and evaluates the potential effects of critical business operation interruptions due to disasters or emergencies. It forms the core analytical foundation for all business continuity and disaster recovery planning.</a:t>
            </a:r>
            <a:endParaRPr i="0" sz="1556" u="none" cap="none" strike="noStrike"/>
          </a:p>
        </p:txBody>
      </p:sp>
      <p:sp>
        <p:nvSpPr>
          <p:cNvPr id="497" name="Google Shape;497;g394c34fda35_0_473"/>
          <p:cNvSpPr/>
          <p:nvPr/>
        </p:nvSpPr>
        <p:spPr>
          <a:xfrm>
            <a:off x="4794775" y="3860470"/>
            <a:ext cx="6722700" cy="322800"/>
          </a:xfrm>
          <a:prstGeom prst="rect">
            <a:avLst/>
          </a:prstGeom>
          <a:noFill/>
          <a:ln>
            <a:noFill/>
          </a:ln>
        </p:spPr>
        <p:txBody>
          <a:bodyPr anchorCtr="0" anchor="t" bIns="0" lIns="0" spcFirstLastPara="1" rIns="0" wrap="square" tIns="0">
            <a:noAutofit/>
          </a:bodyPr>
          <a:lstStyle/>
          <a:p>
            <a:pPr indent="-305069" lvl="0" marL="305069" marR="0" rtl="0" algn="l">
              <a:lnSpc>
                <a:spcPct val="162857"/>
              </a:lnSpc>
              <a:spcBef>
                <a:spcPts val="0"/>
              </a:spcBef>
              <a:spcAft>
                <a:spcPts val="0"/>
              </a:spcAft>
              <a:buClr>
                <a:srgbClr val="002060"/>
              </a:buClr>
              <a:buSzPts val="1557"/>
              <a:buChar char="•"/>
            </a:pPr>
            <a:r>
              <a:rPr i="0" lang="en-US" sz="1556" u="none" cap="none" strike="noStrike">
                <a:solidFill>
                  <a:srgbClr val="002060"/>
                </a:solidFill>
              </a:rPr>
              <a:t>Identifies impacts of disruptions and critical functions for recovery.</a:t>
            </a:r>
            <a:endParaRPr i="0" sz="1556" u="none" cap="none" strike="noStrike"/>
          </a:p>
        </p:txBody>
      </p:sp>
      <p:sp>
        <p:nvSpPr>
          <p:cNvPr id="498" name="Google Shape;498;g394c34fda35_0_473"/>
          <p:cNvSpPr/>
          <p:nvPr/>
        </p:nvSpPr>
        <p:spPr>
          <a:xfrm>
            <a:off x="4794775" y="4253882"/>
            <a:ext cx="6722700" cy="322800"/>
          </a:xfrm>
          <a:prstGeom prst="rect">
            <a:avLst/>
          </a:prstGeom>
          <a:noFill/>
          <a:ln>
            <a:noFill/>
          </a:ln>
        </p:spPr>
        <p:txBody>
          <a:bodyPr anchorCtr="0" anchor="t" bIns="0" lIns="0" spcFirstLastPara="1" rIns="0" wrap="square" tIns="0">
            <a:noAutofit/>
          </a:bodyPr>
          <a:lstStyle/>
          <a:p>
            <a:pPr indent="-305069" lvl="0" marL="305069" marR="0" rtl="0" algn="l">
              <a:lnSpc>
                <a:spcPct val="162857"/>
              </a:lnSpc>
              <a:spcBef>
                <a:spcPts val="0"/>
              </a:spcBef>
              <a:spcAft>
                <a:spcPts val="0"/>
              </a:spcAft>
              <a:buClr>
                <a:srgbClr val="002060"/>
              </a:buClr>
              <a:buSzPts val="1557"/>
              <a:buChar char="•"/>
            </a:pPr>
            <a:r>
              <a:rPr i="0" lang="en-US" sz="1556" u="none" cap="none" strike="noStrike">
                <a:solidFill>
                  <a:srgbClr val="002060"/>
                </a:solidFill>
              </a:rPr>
              <a:t>Key component of DRI Professional Practice 3.</a:t>
            </a:r>
            <a:endParaRPr i="0" sz="1556" u="none" cap="none" strike="noStrike"/>
          </a:p>
        </p:txBody>
      </p:sp>
      <p:sp>
        <p:nvSpPr>
          <p:cNvPr id="499" name="Google Shape;499;g394c34fda35_0_473"/>
          <p:cNvSpPr/>
          <p:nvPr/>
        </p:nvSpPr>
        <p:spPr>
          <a:xfrm>
            <a:off x="4794775" y="4647294"/>
            <a:ext cx="6722700" cy="645600"/>
          </a:xfrm>
          <a:prstGeom prst="rect">
            <a:avLst/>
          </a:prstGeom>
          <a:noFill/>
          <a:ln>
            <a:noFill/>
          </a:ln>
        </p:spPr>
        <p:txBody>
          <a:bodyPr anchorCtr="0" anchor="t" bIns="0" lIns="0" spcFirstLastPara="1" rIns="0" wrap="square" tIns="0">
            <a:noAutofit/>
          </a:bodyPr>
          <a:lstStyle/>
          <a:p>
            <a:pPr indent="-305069" lvl="0" marL="305069" marR="0" rtl="0" algn="l">
              <a:lnSpc>
                <a:spcPct val="162857"/>
              </a:lnSpc>
              <a:spcBef>
                <a:spcPts val="0"/>
              </a:spcBef>
              <a:spcAft>
                <a:spcPts val="0"/>
              </a:spcAft>
              <a:buClr>
                <a:srgbClr val="002060"/>
              </a:buClr>
              <a:buSzPts val="1557"/>
              <a:buChar char="•"/>
            </a:pPr>
            <a:r>
              <a:rPr i="0" lang="en-US" sz="1556" u="none" cap="none" strike="noStrike">
                <a:solidFill>
                  <a:srgbClr val="002060"/>
                </a:solidFill>
              </a:rPr>
              <a:t>Pinpoints essential business functions, systems, staff, and technology.</a:t>
            </a:r>
            <a:endParaRPr i="0" sz="1556" u="none" cap="none" strike="noStrike"/>
          </a:p>
        </p:txBody>
      </p:sp>
      <p:sp>
        <p:nvSpPr>
          <p:cNvPr id="500" name="Google Shape;500;g394c34fda35_0_473"/>
          <p:cNvSpPr/>
          <p:nvPr/>
        </p:nvSpPr>
        <p:spPr>
          <a:xfrm>
            <a:off x="4794775" y="5363570"/>
            <a:ext cx="6722700" cy="322800"/>
          </a:xfrm>
          <a:prstGeom prst="rect">
            <a:avLst/>
          </a:prstGeom>
          <a:noFill/>
          <a:ln>
            <a:noFill/>
          </a:ln>
        </p:spPr>
        <p:txBody>
          <a:bodyPr anchorCtr="0" anchor="t" bIns="0" lIns="0" spcFirstLastPara="1" rIns="0" wrap="square" tIns="0">
            <a:noAutofit/>
          </a:bodyPr>
          <a:lstStyle/>
          <a:p>
            <a:pPr indent="-305069" lvl="0" marL="305069" marR="0" rtl="0" algn="l">
              <a:lnSpc>
                <a:spcPct val="162857"/>
              </a:lnSpc>
              <a:spcBef>
                <a:spcPts val="0"/>
              </a:spcBef>
              <a:spcAft>
                <a:spcPts val="0"/>
              </a:spcAft>
              <a:buClr>
                <a:srgbClr val="002060"/>
              </a:buClr>
              <a:buSzPts val="1557"/>
              <a:buChar char="•"/>
            </a:pPr>
            <a:r>
              <a:rPr i="0" lang="en-US" sz="1556" u="none" cap="none" strike="noStrike">
                <a:solidFill>
                  <a:srgbClr val="002060"/>
                </a:solidFill>
              </a:rPr>
              <a:t>Provides data for resource allocation and recovery strategies.</a:t>
            </a:r>
            <a:endParaRPr i="0" sz="1556" u="none" cap="none" strike="noStrike"/>
          </a:p>
        </p:txBody>
      </p:sp>
      <p:sp>
        <p:nvSpPr>
          <p:cNvPr id="501" name="Google Shape;501;g394c34fda35_0_473"/>
          <p:cNvSpPr/>
          <p:nvPr/>
        </p:nvSpPr>
        <p:spPr>
          <a:xfrm>
            <a:off x="4794775" y="5756983"/>
            <a:ext cx="6722700" cy="322800"/>
          </a:xfrm>
          <a:prstGeom prst="rect">
            <a:avLst/>
          </a:prstGeom>
          <a:noFill/>
          <a:ln>
            <a:noFill/>
          </a:ln>
        </p:spPr>
        <p:txBody>
          <a:bodyPr anchorCtr="0" anchor="t" bIns="0" lIns="0" spcFirstLastPara="1" rIns="0" wrap="square" tIns="0">
            <a:noAutofit/>
          </a:bodyPr>
          <a:lstStyle/>
          <a:p>
            <a:pPr indent="-305069" lvl="0" marL="305069" marR="0" rtl="0" algn="l">
              <a:lnSpc>
                <a:spcPct val="162857"/>
              </a:lnSpc>
              <a:spcBef>
                <a:spcPts val="0"/>
              </a:spcBef>
              <a:spcAft>
                <a:spcPts val="0"/>
              </a:spcAft>
              <a:buClr>
                <a:srgbClr val="002060"/>
              </a:buClr>
              <a:buSzPts val="1557"/>
              <a:buChar char="•"/>
            </a:pPr>
            <a:r>
              <a:rPr i="0" lang="en-US" sz="1556" u="none" cap="none" strike="noStrike">
                <a:solidFill>
                  <a:srgbClr val="002060"/>
                </a:solidFill>
              </a:rPr>
              <a:t>Links risk assessment to practical continuity planning.</a:t>
            </a:r>
            <a:endParaRPr i="0" sz="1556"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394c34fda35_0_48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08" name="Google Shape;508;g394c34fda35_0_48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09" name="Google Shape;509;g394c34fda35_0_487"/>
          <p:cNvSpPr/>
          <p:nvPr/>
        </p:nvSpPr>
        <p:spPr>
          <a:xfrm>
            <a:off x="182440" y="706544"/>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The Purpose of a BIA</a:t>
            </a:r>
            <a:endParaRPr i="0" sz="4450" u="none" cap="none" strike="noStrike"/>
          </a:p>
        </p:txBody>
      </p:sp>
      <p:sp>
        <p:nvSpPr>
          <p:cNvPr id="510" name="Google Shape;510;g394c34fda35_0_487"/>
          <p:cNvSpPr/>
          <p:nvPr/>
        </p:nvSpPr>
        <p:spPr>
          <a:xfrm>
            <a:off x="182440" y="1755485"/>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A BIA predicts disruption consequences, providing data to create recovery strategies. It transforms abstract risks into concrete operational priorities.</a:t>
            </a:r>
            <a:endParaRPr i="0" sz="1750" u="none" cap="none" strike="noStrike"/>
          </a:p>
        </p:txBody>
      </p:sp>
      <p:sp>
        <p:nvSpPr>
          <p:cNvPr id="511" name="Google Shape;511;g394c34fda35_0_487"/>
          <p:cNvSpPr/>
          <p:nvPr/>
        </p:nvSpPr>
        <p:spPr>
          <a:xfrm>
            <a:off x="182440" y="3099343"/>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Prioritizes recovery based on business impact.</a:t>
            </a:r>
            <a:endParaRPr i="0" sz="1750" u="none" cap="none" strike="noStrike"/>
          </a:p>
        </p:txBody>
      </p:sp>
      <p:sp>
        <p:nvSpPr>
          <p:cNvPr id="512" name="Google Shape;512;g394c34fda35_0_487"/>
          <p:cNvSpPr/>
          <p:nvPr/>
        </p:nvSpPr>
        <p:spPr>
          <a:xfrm>
            <a:off x="182440" y="3541542"/>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Justifies budget and pitches continuity plans.</a:t>
            </a:r>
            <a:endParaRPr i="0" sz="1750" u="none" cap="none" strike="noStrike"/>
          </a:p>
        </p:txBody>
      </p:sp>
      <p:sp>
        <p:nvSpPr>
          <p:cNvPr id="513" name="Google Shape;513;g394c34fda35_0_487"/>
          <p:cNvSpPr/>
          <p:nvPr/>
        </p:nvSpPr>
        <p:spPr>
          <a:xfrm>
            <a:off x="182440" y="3983740"/>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Establishes time-sensitive recovery objectives.</a:t>
            </a:r>
            <a:endParaRPr i="0" sz="1750" u="none" cap="none" strike="noStrike"/>
          </a:p>
        </p:txBody>
      </p:sp>
      <p:sp>
        <p:nvSpPr>
          <p:cNvPr id="514" name="Google Shape;514;g394c34fda35_0_487"/>
          <p:cNvSpPr/>
          <p:nvPr/>
        </p:nvSpPr>
        <p:spPr>
          <a:xfrm>
            <a:off x="182440" y="442593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Identifies critical functions with greatest impact.</a:t>
            </a:r>
            <a:endParaRPr i="0" sz="1750" u="none" cap="none" strike="noStrike"/>
          </a:p>
        </p:txBody>
      </p:sp>
      <p:sp>
        <p:nvSpPr>
          <p:cNvPr id="515" name="Google Shape;515;g394c34fda35_0_487"/>
          <p:cNvSpPr/>
          <p:nvPr/>
        </p:nvSpPr>
        <p:spPr>
          <a:xfrm>
            <a:off x="182440" y="4868136"/>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Creates measurable criteria for resilience investments.</a:t>
            </a:r>
            <a:endParaRPr i="0" sz="1750" u="none" cap="none" strike="noStrike"/>
          </a:p>
        </p:txBody>
      </p:sp>
      <p:sp>
        <p:nvSpPr>
          <p:cNvPr id="516" name="Google Shape;516;g394c34fda35_0_487"/>
          <p:cNvSpPr/>
          <p:nvPr/>
        </p:nvSpPr>
        <p:spPr>
          <a:xfrm>
            <a:off x="182440" y="5310334"/>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Provides strategies to minimize unplanned event impact.</a:t>
            </a:r>
            <a:endParaRPr i="0" sz="1750" u="none" cap="none" strike="noStrike"/>
          </a:p>
        </p:txBody>
      </p:sp>
      <p:pic>
        <p:nvPicPr>
          <p:cNvPr descr="preencoded.png" id="517" name="Google Shape;517;g394c34fda35_0_487"/>
          <p:cNvPicPr preferRelativeResize="0"/>
          <p:nvPr/>
        </p:nvPicPr>
        <p:blipFill rotWithShape="1">
          <a:blip r:embed="rId3">
            <a:alphaModFix/>
          </a:blip>
          <a:srcRect b="0" l="0" r="0" t="0"/>
          <a:stretch/>
        </p:blipFill>
        <p:spPr>
          <a:xfrm>
            <a:off x="7962350" y="883975"/>
            <a:ext cx="3556552" cy="533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394c34fda35_0_50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24" name="Google Shape;524;g394c34fda35_0_50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25" name="Google Shape;525;g394c34fda35_0_502"/>
          <p:cNvPicPr preferRelativeResize="0"/>
          <p:nvPr/>
        </p:nvPicPr>
        <p:blipFill rotWithShape="1">
          <a:blip r:embed="rId3">
            <a:alphaModFix/>
          </a:blip>
          <a:srcRect b="0" l="0" r="0" t="0"/>
          <a:stretch/>
        </p:blipFill>
        <p:spPr>
          <a:xfrm>
            <a:off x="337638" y="215340"/>
            <a:ext cx="11516722" cy="2114409"/>
          </a:xfrm>
          <a:prstGeom prst="rect">
            <a:avLst/>
          </a:prstGeom>
          <a:noFill/>
          <a:ln>
            <a:noFill/>
          </a:ln>
        </p:spPr>
      </p:pic>
      <p:sp>
        <p:nvSpPr>
          <p:cNvPr id="526" name="Google Shape;526;g394c34fda35_0_502"/>
          <p:cNvSpPr/>
          <p:nvPr/>
        </p:nvSpPr>
        <p:spPr>
          <a:xfrm>
            <a:off x="383324" y="2642138"/>
            <a:ext cx="6072600" cy="55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485"/>
              <a:buFont typeface="Nunito Sans"/>
              <a:buNone/>
            </a:pPr>
            <a:r>
              <a:rPr i="0" lang="en-US" sz="3485" u="none" cap="none" strike="noStrike">
                <a:solidFill>
                  <a:srgbClr val="D1282E"/>
                </a:solidFill>
              </a:rPr>
              <a:t>Identifying Essential Functions</a:t>
            </a:r>
            <a:endParaRPr i="0" sz="3485" u="none" cap="none" strike="noStrike"/>
          </a:p>
        </p:txBody>
      </p:sp>
      <p:sp>
        <p:nvSpPr>
          <p:cNvPr id="527" name="Google Shape;527;g394c34fda35_0_502"/>
          <p:cNvSpPr/>
          <p:nvPr/>
        </p:nvSpPr>
        <p:spPr>
          <a:xfrm>
            <a:off x="383324" y="3466826"/>
            <a:ext cx="10892700" cy="5706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369"/>
              <a:buFont typeface="Inter"/>
              <a:buNone/>
            </a:pPr>
            <a:r>
              <a:rPr i="0" lang="en-US" sz="1369" u="none" cap="none" strike="noStrike">
                <a:solidFill>
                  <a:srgbClr val="002060"/>
                </a:solidFill>
              </a:rPr>
              <a:t>Identifying essential functions is key to a BIA. These are mission-critical processes and their supporting systems, vital for an organization's core mission, requiring full awareness across the business.</a:t>
            </a:r>
            <a:endParaRPr i="0" sz="1369" u="none" cap="none" strike="noStrike"/>
          </a:p>
        </p:txBody>
      </p:sp>
      <p:sp>
        <p:nvSpPr>
          <p:cNvPr id="528" name="Google Shape;528;g394c34fda35_0_502"/>
          <p:cNvSpPr/>
          <p:nvPr/>
        </p:nvSpPr>
        <p:spPr>
          <a:xfrm>
            <a:off x="383324" y="4238063"/>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Revenue Generation: Sales, Customer Service, Billing</a:t>
            </a:r>
            <a:endParaRPr i="0" sz="1369" u="none" cap="none" strike="noStrike"/>
          </a:p>
        </p:txBody>
      </p:sp>
      <p:sp>
        <p:nvSpPr>
          <p:cNvPr id="529" name="Google Shape;529;g394c34fda35_0_502"/>
          <p:cNvSpPr/>
          <p:nvPr/>
        </p:nvSpPr>
        <p:spPr>
          <a:xfrm>
            <a:off x="383324" y="4585742"/>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Regulatory Compliance: Financials, Audits, Legal</a:t>
            </a:r>
            <a:endParaRPr i="0" sz="1369" u="none" cap="none" strike="noStrike"/>
          </a:p>
        </p:txBody>
      </p:sp>
      <p:sp>
        <p:nvSpPr>
          <p:cNvPr id="530" name="Google Shape;530;g394c34fda35_0_502"/>
          <p:cNvSpPr/>
          <p:nvPr/>
        </p:nvSpPr>
        <p:spPr>
          <a:xfrm>
            <a:off x="383324" y="4933421"/>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Critical Operations: Manufacturing, Service Delivery</a:t>
            </a:r>
            <a:endParaRPr i="0" sz="1369" u="none" cap="none" strike="noStrike"/>
          </a:p>
        </p:txBody>
      </p:sp>
      <p:sp>
        <p:nvSpPr>
          <p:cNvPr id="531" name="Google Shape;531;g394c34fda35_0_502"/>
          <p:cNvSpPr/>
          <p:nvPr/>
        </p:nvSpPr>
        <p:spPr>
          <a:xfrm>
            <a:off x="383324" y="5281101"/>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Foundational Support: IT, Payroll, Security</a:t>
            </a:r>
            <a:endParaRPr i="0" sz="1369" u="none" cap="none" strike="noStrike"/>
          </a:p>
        </p:txBody>
      </p:sp>
      <p:sp>
        <p:nvSpPr>
          <p:cNvPr id="532" name="Google Shape;532;g394c34fda35_0_502"/>
          <p:cNvSpPr/>
          <p:nvPr/>
        </p:nvSpPr>
        <p:spPr>
          <a:xfrm>
            <a:off x="383324" y="5628780"/>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Resource Dependence: People, Tech, Facilities</a:t>
            </a:r>
            <a:endParaRPr i="0" sz="1369" u="none" cap="none" strike="noStrike"/>
          </a:p>
        </p:txBody>
      </p:sp>
      <p:sp>
        <p:nvSpPr>
          <p:cNvPr id="533" name="Google Shape;533;g394c34fda35_0_502"/>
          <p:cNvSpPr/>
          <p:nvPr/>
        </p:nvSpPr>
        <p:spPr>
          <a:xfrm>
            <a:off x="383324" y="5976458"/>
            <a:ext cx="10892700" cy="285300"/>
          </a:xfrm>
          <a:prstGeom prst="rect">
            <a:avLst/>
          </a:prstGeom>
          <a:noFill/>
          <a:ln>
            <a:noFill/>
          </a:ln>
        </p:spPr>
        <p:txBody>
          <a:bodyPr anchorCtr="0" anchor="t" bIns="0" lIns="0" spcFirstLastPara="1" rIns="0" wrap="square" tIns="0">
            <a:noAutofit/>
          </a:bodyPr>
          <a:lstStyle/>
          <a:p>
            <a:pPr indent="-284544" lvl="0" marL="284544" marR="0" rtl="0" algn="l">
              <a:lnSpc>
                <a:spcPct val="163636"/>
              </a:lnSpc>
              <a:spcBef>
                <a:spcPts val="0"/>
              </a:spcBef>
              <a:spcAft>
                <a:spcPts val="0"/>
              </a:spcAft>
              <a:buClr>
                <a:srgbClr val="002060"/>
              </a:buClr>
              <a:buSzPts val="1369"/>
              <a:buChar char="•"/>
            </a:pPr>
            <a:r>
              <a:rPr i="0" lang="en-US" sz="1369" u="none" cap="none" strike="noStrike">
                <a:solidFill>
                  <a:srgbClr val="002060"/>
                </a:solidFill>
              </a:rPr>
              <a:t>Customer-Facing: Impacts Reputation &amp; Market</a:t>
            </a:r>
            <a:endParaRPr i="0" sz="1369"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394c34fda35_0_51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40" name="Google Shape;540;g394c34fda35_0_51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41" name="Google Shape;541;g394c34fda35_0_517"/>
          <p:cNvPicPr preferRelativeResize="0"/>
          <p:nvPr/>
        </p:nvPicPr>
        <p:blipFill rotWithShape="1">
          <a:blip r:embed="rId3">
            <a:alphaModFix/>
          </a:blip>
          <a:srcRect b="11425" l="0" r="0" t="33695"/>
          <a:stretch/>
        </p:blipFill>
        <p:spPr>
          <a:xfrm>
            <a:off x="301750" y="1536963"/>
            <a:ext cx="4433224" cy="3649477"/>
          </a:xfrm>
          <a:prstGeom prst="rect">
            <a:avLst/>
          </a:prstGeom>
          <a:noFill/>
          <a:ln>
            <a:noFill/>
          </a:ln>
        </p:spPr>
      </p:pic>
      <p:sp>
        <p:nvSpPr>
          <p:cNvPr id="542" name="Google Shape;542;g394c34fda35_0_517"/>
          <p:cNvSpPr/>
          <p:nvPr/>
        </p:nvSpPr>
        <p:spPr>
          <a:xfrm>
            <a:off x="5015350" y="577050"/>
            <a:ext cx="6859800" cy="12870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40"/>
              <a:buFont typeface="Nunito Sans"/>
              <a:buNone/>
            </a:pPr>
            <a:r>
              <a:rPr i="0" lang="en-US" sz="4039" u="none" cap="none" strike="noStrike">
                <a:solidFill>
                  <a:srgbClr val="D1282E"/>
                </a:solidFill>
              </a:rPr>
              <a:t>Criteria for Determining Criticality</a:t>
            </a:r>
            <a:endParaRPr i="0" sz="4039" u="none" cap="none" strike="noStrike"/>
          </a:p>
        </p:txBody>
      </p:sp>
      <p:sp>
        <p:nvSpPr>
          <p:cNvPr id="543" name="Google Shape;543;g394c34fda35_0_517"/>
          <p:cNvSpPr/>
          <p:nvPr/>
        </p:nvSpPr>
        <p:spPr>
          <a:xfrm>
            <a:off x="5015350" y="2172682"/>
            <a:ext cx="6859800" cy="658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i="0" lang="en-US" sz="1588" u="none" cap="none" strike="noStrike">
                <a:solidFill>
                  <a:srgbClr val="002060"/>
                </a:solidFill>
              </a:rPr>
              <a:t>Define and approve criticality criteria to ensure consistent, objective assessment and prioritization of essential functions.</a:t>
            </a:r>
            <a:endParaRPr i="0" sz="1588" u="none" cap="none" strike="noStrike"/>
          </a:p>
        </p:txBody>
      </p:sp>
      <p:sp>
        <p:nvSpPr>
          <p:cNvPr id="544" name="Google Shape;544;g394c34fda35_0_517"/>
          <p:cNvSpPr/>
          <p:nvPr/>
        </p:nvSpPr>
        <p:spPr>
          <a:xfrm>
            <a:off x="5015350" y="3063178"/>
            <a:ext cx="6859800" cy="329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Time sensitivity:</a:t>
            </a:r>
            <a:r>
              <a:rPr i="0" lang="en-US" sz="1588" u="none" cap="none" strike="noStrike">
                <a:solidFill>
                  <a:srgbClr val="002060"/>
                </a:solidFill>
              </a:rPr>
              <a:t> Max tolerable downtime (hours/days/weeks)</a:t>
            </a:r>
            <a:endParaRPr i="0" sz="1588" u="none" cap="none" strike="noStrike"/>
          </a:p>
        </p:txBody>
      </p:sp>
      <p:sp>
        <p:nvSpPr>
          <p:cNvPr id="545" name="Google Shape;545;g394c34fda35_0_517"/>
          <p:cNvSpPr/>
          <p:nvPr/>
        </p:nvSpPr>
        <p:spPr>
          <a:xfrm>
            <a:off x="5015350" y="3464599"/>
            <a:ext cx="6859800" cy="329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Financial impact:</a:t>
            </a:r>
            <a:r>
              <a:rPr i="0" lang="en-US" sz="1588" u="none" cap="none" strike="noStrike">
                <a:solidFill>
                  <a:srgbClr val="002060"/>
                </a:solidFill>
              </a:rPr>
              <a:t> Revenue loss, additional costs, penalties</a:t>
            </a:r>
            <a:endParaRPr i="0" sz="1588" u="none" cap="none" strike="noStrike"/>
          </a:p>
        </p:txBody>
      </p:sp>
      <p:sp>
        <p:nvSpPr>
          <p:cNvPr id="546" name="Google Shape;546;g394c34fda35_0_517"/>
          <p:cNvSpPr/>
          <p:nvPr/>
        </p:nvSpPr>
        <p:spPr>
          <a:xfrm>
            <a:off x="5015350" y="3866019"/>
            <a:ext cx="6859800" cy="329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Legal &amp; Regulatory:</a:t>
            </a:r>
            <a:r>
              <a:rPr i="0" lang="en-US" sz="1588" u="none" cap="none" strike="noStrike">
                <a:solidFill>
                  <a:srgbClr val="002060"/>
                </a:solidFill>
              </a:rPr>
              <a:t> Compliance violations, fines, legal liability</a:t>
            </a:r>
            <a:endParaRPr i="0" sz="1588" u="none" cap="none" strike="noStrike"/>
          </a:p>
        </p:txBody>
      </p:sp>
      <p:sp>
        <p:nvSpPr>
          <p:cNvPr id="547" name="Google Shape;547;g394c34fda35_0_517"/>
          <p:cNvSpPr/>
          <p:nvPr/>
        </p:nvSpPr>
        <p:spPr>
          <a:xfrm>
            <a:off x="5015350" y="4267446"/>
            <a:ext cx="6859800" cy="38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Operational dependencies:</a:t>
            </a:r>
            <a:r>
              <a:rPr i="0" lang="en-US" sz="1588" u="none" cap="none" strike="noStrike">
                <a:solidFill>
                  <a:srgbClr val="002060"/>
                </a:solidFill>
              </a:rPr>
              <a:t> Impact on other processes &amp; partnerships</a:t>
            </a:r>
            <a:endParaRPr i="0" sz="1588" u="none" cap="none" strike="noStrike"/>
          </a:p>
        </p:txBody>
      </p:sp>
      <p:sp>
        <p:nvSpPr>
          <p:cNvPr id="548" name="Google Shape;548;g394c34fda35_0_517"/>
          <p:cNvSpPr/>
          <p:nvPr/>
        </p:nvSpPr>
        <p:spPr>
          <a:xfrm>
            <a:off x="5015350" y="4668873"/>
            <a:ext cx="6859800" cy="329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Reputational risk:</a:t>
            </a:r>
            <a:r>
              <a:rPr i="0" lang="en-US" sz="1588" u="none" cap="none" strike="noStrike">
                <a:solidFill>
                  <a:srgbClr val="002060"/>
                </a:solidFill>
              </a:rPr>
              <a:t> Customer confidence, brand, stakeholder trust</a:t>
            </a:r>
            <a:endParaRPr i="0" sz="1588" u="none" cap="none" strike="noStrike"/>
          </a:p>
        </p:txBody>
      </p:sp>
      <p:sp>
        <p:nvSpPr>
          <p:cNvPr id="549" name="Google Shape;549;g394c34fda35_0_517"/>
          <p:cNvSpPr/>
          <p:nvPr/>
        </p:nvSpPr>
        <p:spPr>
          <a:xfrm>
            <a:off x="5015350" y="5070294"/>
            <a:ext cx="6859800" cy="329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9"/>
              <a:buFont typeface="Inter"/>
              <a:buNone/>
            </a:pPr>
            <a:r>
              <a:rPr b="1" i="0" lang="en-US" sz="1588" u="none" cap="none" strike="noStrike">
                <a:solidFill>
                  <a:srgbClr val="002060"/>
                </a:solidFill>
              </a:rPr>
              <a:t>Strategic importance:</a:t>
            </a:r>
            <a:r>
              <a:rPr i="0" lang="en-US" sz="1588" u="none" cap="none" strike="noStrike">
                <a:solidFill>
                  <a:srgbClr val="002060"/>
                </a:solidFill>
              </a:rPr>
              <a:t> Competitive advantage, long-term viability</a:t>
            </a:r>
            <a:endParaRPr i="0" sz="1588"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394c34fda35_0_53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56" name="Google Shape;556;g394c34fda35_0_53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57" name="Google Shape;557;g394c34fda35_0_532"/>
          <p:cNvPicPr preferRelativeResize="0"/>
          <p:nvPr/>
        </p:nvPicPr>
        <p:blipFill rotWithShape="1">
          <a:blip r:embed="rId3">
            <a:alphaModFix/>
          </a:blip>
          <a:srcRect b="0" l="0" r="0" t="0"/>
          <a:stretch/>
        </p:blipFill>
        <p:spPr>
          <a:xfrm>
            <a:off x="8346249" y="1233113"/>
            <a:ext cx="3055183" cy="4582775"/>
          </a:xfrm>
          <a:prstGeom prst="rect">
            <a:avLst/>
          </a:prstGeom>
          <a:noFill/>
          <a:ln>
            <a:noFill/>
          </a:ln>
        </p:spPr>
      </p:pic>
      <p:sp>
        <p:nvSpPr>
          <p:cNvPr id="558" name="Google Shape;558;g394c34fda35_0_532"/>
          <p:cNvSpPr/>
          <p:nvPr/>
        </p:nvSpPr>
        <p:spPr>
          <a:xfrm>
            <a:off x="211690" y="507992"/>
            <a:ext cx="75192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Understanding Dependencies</a:t>
            </a:r>
            <a:endParaRPr i="0" sz="4450" u="none" cap="none" strike="noStrike"/>
          </a:p>
        </p:txBody>
      </p:sp>
      <p:sp>
        <p:nvSpPr>
          <p:cNvPr id="559" name="Google Shape;559;g394c34fda35_0_532"/>
          <p:cNvSpPr/>
          <p:nvPr/>
        </p:nvSpPr>
        <p:spPr>
          <a:xfrm>
            <a:off x="211690" y="1556933"/>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Essential functions rely on complex internal and external interdependencies. Mapping these dependencies helps identify how disruptions cascade and reveals single points of failure.</a:t>
            </a:r>
            <a:endParaRPr i="0" sz="1750" u="none" cap="none" strike="noStrike"/>
          </a:p>
        </p:txBody>
      </p:sp>
      <p:sp>
        <p:nvSpPr>
          <p:cNvPr id="560" name="Google Shape;560;g394c34fda35_0_532"/>
          <p:cNvSpPr/>
          <p:nvPr/>
        </p:nvSpPr>
        <p:spPr>
          <a:xfrm>
            <a:off x="211690" y="2900791"/>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People:</a:t>
            </a:r>
            <a:r>
              <a:rPr i="0" lang="en-US" sz="1750" u="none" cap="none" strike="noStrike">
                <a:solidFill>
                  <a:srgbClr val="002060"/>
                </a:solidFill>
              </a:rPr>
              <a:t> Key personnel, specialized skills, succession planning</a:t>
            </a:r>
            <a:endParaRPr i="0" sz="1750" u="none" cap="none" strike="noStrike"/>
          </a:p>
        </p:txBody>
      </p:sp>
      <p:sp>
        <p:nvSpPr>
          <p:cNvPr id="561" name="Google Shape;561;g394c34fda35_0_532"/>
          <p:cNvSpPr/>
          <p:nvPr/>
        </p:nvSpPr>
        <p:spPr>
          <a:xfrm>
            <a:off x="211690" y="3342989"/>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Technology:</a:t>
            </a:r>
            <a:r>
              <a:rPr i="0" lang="en-US" sz="1750" u="none" cap="none" strike="noStrike">
                <a:solidFill>
                  <a:srgbClr val="002060"/>
                </a:solidFill>
              </a:rPr>
              <a:t> Critical applications, data, network, cloud services</a:t>
            </a:r>
            <a:endParaRPr i="0" sz="1750" u="none" cap="none" strike="noStrike"/>
          </a:p>
        </p:txBody>
      </p:sp>
      <p:sp>
        <p:nvSpPr>
          <p:cNvPr id="562" name="Google Shape;562;g394c34fda35_0_532"/>
          <p:cNvSpPr/>
          <p:nvPr/>
        </p:nvSpPr>
        <p:spPr>
          <a:xfrm>
            <a:off x="211690" y="3785187"/>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Facilities:</a:t>
            </a:r>
            <a:r>
              <a:rPr i="0" lang="en-US" sz="1750" u="none" cap="none" strike="noStrike">
                <a:solidFill>
                  <a:srgbClr val="002060"/>
                </a:solidFill>
              </a:rPr>
              <a:t> Physical locations, utilities, security systems</a:t>
            </a:r>
            <a:endParaRPr i="0" sz="1750" u="none" cap="none" strike="noStrike"/>
          </a:p>
        </p:txBody>
      </p:sp>
      <p:sp>
        <p:nvSpPr>
          <p:cNvPr id="563" name="Google Shape;563;g394c34fda35_0_532"/>
          <p:cNvSpPr/>
          <p:nvPr/>
        </p:nvSpPr>
        <p:spPr>
          <a:xfrm>
            <a:off x="211690" y="4227385"/>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Vendors &amp; Suppliers:</a:t>
            </a:r>
            <a:r>
              <a:rPr i="0" lang="en-US" sz="1750" u="none" cap="none" strike="noStrike">
                <a:solidFill>
                  <a:srgbClr val="002060"/>
                </a:solidFill>
              </a:rPr>
              <a:t> Third-party services, supply chains, contracts</a:t>
            </a:r>
            <a:endParaRPr i="0" sz="1750" u="none" cap="none" strike="noStrike"/>
          </a:p>
        </p:txBody>
      </p:sp>
      <p:sp>
        <p:nvSpPr>
          <p:cNvPr id="564" name="Google Shape;564;g394c34fda35_0_532"/>
          <p:cNvSpPr/>
          <p:nvPr/>
        </p:nvSpPr>
        <p:spPr>
          <a:xfrm>
            <a:off x="211700" y="4669555"/>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Processes:</a:t>
            </a:r>
            <a:r>
              <a:rPr i="0" lang="en-US" sz="1750" u="none" cap="none" strike="noStrike">
                <a:solidFill>
                  <a:srgbClr val="002060"/>
                </a:solidFill>
              </a:rPr>
              <a:t> Workflows, data flows, approval chains, communication</a:t>
            </a:r>
            <a:endParaRPr i="0" sz="1750" u="none" cap="none" strike="noStrike"/>
          </a:p>
        </p:txBody>
      </p:sp>
      <p:sp>
        <p:nvSpPr>
          <p:cNvPr id="565" name="Google Shape;565;g394c34fda35_0_532"/>
          <p:cNvSpPr/>
          <p:nvPr/>
        </p:nvSpPr>
        <p:spPr>
          <a:xfrm>
            <a:off x="193090" y="5032287"/>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Regulatory:</a:t>
            </a:r>
            <a:r>
              <a:rPr i="0" lang="en-US" sz="1750" u="none" cap="none" strike="noStrike">
                <a:solidFill>
                  <a:srgbClr val="002060"/>
                </a:solidFill>
              </a:rPr>
              <a:t> Compliance, reporting, legal frameworks</a:t>
            </a:r>
            <a:endParaRPr i="0" sz="1750" u="none" cap="none" strike="no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394c34fda35_0_54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72" name="Google Shape;572;g394c34fda35_0_54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73" name="Google Shape;573;g394c34fda35_0_547"/>
          <p:cNvSpPr/>
          <p:nvPr/>
        </p:nvSpPr>
        <p:spPr>
          <a:xfrm>
            <a:off x="446350" y="635000"/>
            <a:ext cx="6019800" cy="602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80"/>
              <a:buFont typeface="Nunito Sans"/>
              <a:buNone/>
            </a:pPr>
            <a:r>
              <a:rPr i="0" lang="en-US" sz="3780" u="none" cap="none" strike="noStrike">
                <a:solidFill>
                  <a:srgbClr val="D1282E"/>
                </a:solidFill>
              </a:rPr>
              <a:t>Impact Categories and Tiers</a:t>
            </a:r>
            <a:endParaRPr i="0" sz="3780" u="none" cap="none" strike="noStrike"/>
          </a:p>
        </p:txBody>
      </p:sp>
      <p:sp>
        <p:nvSpPr>
          <p:cNvPr id="574" name="Google Shape;574;g394c34fda35_0_547"/>
          <p:cNvSpPr/>
          <p:nvPr/>
        </p:nvSpPr>
        <p:spPr>
          <a:xfrm>
            <a:off x="446350" y="1622435"/>
            <a:ext cx="11079600" cy="616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i="0" lang="en-US" sz="1486" u="none" cap="none" strike="noStrike">
                <a:solidFill>
                  <a:srgbClr val="002060"/>
                </a:solidFill>
              </a:rPr>
              <a:t>Impact categorization creates a framework for prioritizing recovery efforts and resource allocation, guided by Recovery Time Objectives (RTOs) and Recovery Point Objectives (RPOs).</a:t>
            </a:r>
            <a:endParaRPr i="0" sz="1486" u="none" cap="none" strike="noStrike"/>
          </a:p>
        </p:txBody>
      </p:sp>
      <p:sp>
        <p:nvSpPr>
          <p:cNvPr id="575" name="Google Shape;575;g394c34fda35_0_547"/>
          <p:cNvSpPr/>
          <p:nvPr/>
        </p:nvSpPr>
        <p:spPr>
          <a:xfrm>
            <a:off x="446350" y="2455732"/>
            <a:ext cx="3564600" cy="3339000"/>
          </a:xfrm>
          <a:prstGeom prst="roundRect">
            <a:avLst>
              <a:gd fmla="val 2424" name="adj"/>
            </a:avLst>
          </a:prstGeom>
          <a:solidFill>
            <a:srgbClr val="F6D5D5"/>
          </a:solidFill>
          <a:ln cap="flat" cmpd="sng" w="8100">
            <a:solidFill>
              <a:srgbClr val="DCBBBB"/>
            </a:solidFill>
            <a:prstDash val="solid"/>
            <a:round/>
            <a:headEnd len="sm" w="sm" type="none"/>
            <a:tailEnd len="sm" w="sm" type="none"/>
          </a:ln>
        </p:spPr>
        <p:txBody>
          <a:bodyPr anchorCtr="0" anchor="ctr" bIns="77675" lIns="77675" spcFirstLastPara="1" rIns="77675" wrap="square" tIns="77675">
            <a:noAutofit/>
          </a:bodyPr>
          <a:lstStyle/>
          <a:p>
            <a:pPr indent="0" lvl="0" marL="0" rtl="0" algn="l">
              <a:spcBef>
                <a:spcPts val="0"/>
              </a:spcBef>
              <a:spcAft>
                <a:spcPts val="0"/>
              </a:spcAft>
              <a:buNone/>
            </a:pPr>
            <a:r>
              <a:t/>
            </a:r>
            <a:endParaRPr/>
          </a:p>
        </p:txBody>
      </p:sp>
      <p:sp>
        <p:nvSpPr>
          <p:cNvPr id="576" name="Google Shape;576;g394c34fda35_0_547"/>
          <p:cNvSpPr/>
          <p:nvPr/>
        </p:nvSpPr>
        <p:spPr>
          <a:xfrm>
            <a:off x="645496" y="2654878"/>
            <a:ext cx="2408400" cy="300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69"/>
              <a:buFont typeface="Nunito Sans"/>
              <a:buNone/>
            </a:pPr>
            <a:r>
              <a:rPr i="0" lang="en-US" sz="1868" u="none" cap="none" strike="noStrike">
                <a:solidFill>
                  <a:srgbClr val="002060"/>
                </a:solidFill>
              </a:rPr>
              <a:t>High Impact (Tier 1)</a:t>
            </a:r>
            <a:endParaRPr i="0" sz="1868" u="none" cap="none" strike="noStrike"/>
          </a:p>
        </p:txBody>
      </p:sp>
      <p:sp>
        <p:nvSpPr>
          <p:cNvPr id="577" name="Google Shape;577;g394c34fda35_0_547"/>
          <p:cNvSpPr/>
          <p:nvPr/>
        </p:nvSpPr>
        <p:spPr>
          <a:xfrm>
            <a:off x="645496" y="3071476"/>
            <a:ext cx="3166500" cy="30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RTO:</a:t>
            </a:r>
            <a:r>
              <a:rPr i="0" lang="en-US" sz="1486" u="none" cap="none" strike="noStrike">
                <a:solidFill>
                  <a:srgbClr val="002060"/>
                </a:solidFill>
              </a:rPr>
              <a:t> 0-4 hrs</a:t>
            </a:r>
            <a:endParaRPr i="0" sz="1486" u="none" cap="none" strike="noStrike"/>
          </a:p>
        </p:txBody>
      </p:sp>
      <p:sp>
        <p:nvSpPr>
          <p:cNvPr id="578" name="Google Shape;578;g394c34fda35_0_547"/>
          <p:cNvSpPr/>
          <p:nvPr/>
        </p:nvSpPr>
        <p:spPr>
          <a:xfrm>
            <a:off x="645496" y="3495356"/>
            <a:ext cx="3166500" cy="924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Characteristics:</a:t>
            </a:r>
            <a:r>
              <a:rPr i="0" lang="en-US" sz="1486" u="none" cap="none" strike="noStrike">
                <a:solidFill>
                  <a:srgbClr val="002060"/>
                </a:solidFill>
              </a:rPr>
              <a:t> Mission-critical, immediate revenue/regulatory impact</a:t>
            </a:r>
            <a:endParaRPr i="0" sz="1486" u="none" cap="none" strike="noStrike"/>
          </a:p>
        </p:txBody>
      </p:sp>
      <p:sp>
        <p:nvSpPr>
          <p:cNvPr id="579" name="Google Shape;579;g394c34fda35_0_547"/>
          <p:cNvSpPr/>
          <p:nvPr/>
        </p:nvSpPr>
        <p:spPr>
          <a:xfrm>
            <a:off x="645496" y="4535789"/>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Customer transaction systems</a:t>
            </a:r>
            <a:endParaRPr i="0" sz="1486" u="none" cap="none" strike="noStrike"/>
          </a:p>
        </p:txBody>
      </p:sp>
      <p:sp>
        <p:nvSpPr>
          <p:cNvPr id="580" name="Google Shape;580;g394c34fda35_0_547"/>
          <p:cNvSpPr/>
          <p:nvPr/>
        </p:nvSpPr>
        <p:spPr>
          <a:xfrm>
            <a:off x="645496" y="4911425"/>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Safety &amp; security ops</a:t>
            </a:r>
            <a:endParaRPr i="0" sz="1486" u="none" cap="none" strike="noStrike"/>
          </a:p>
        </p:txBody>
      </p:sp>
      <p:sp>
        <p:nvSpPr>
          <p:cNvPr id="581" name="Google Shape;581;g394c34fda35_0_547"/>
          <p:cNvSpPr/>
          <p:nvPr/>
        </p:nvSpPr>
        <p:spPr>
          <a:xfrm>
            <a:off x="645496" y="5287061"/>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Real-time manufacturing</a:t>
            </a:r>
            <a:endParaRPr i="0" sz="1486" u="none" cap="none" strike="noStrike"/>
          </a:p>
        </p:txBody>
      </p:sp>
      <p:sp>
        <p:nvSpPr>
          <p:cNvPr id="582" name="Google Shape;582;g394c34fda35_0_547"/>
          <p:cNvSpPr/>
          <p:nvPr/>
        </p:nvSpPr>
        <p:spPr>
          <a:xfrm>
            <a:off x="4203733" y="2455732"/>
            <a:ext cx="3564600" cy="3339000"/>
          </a:xfrm>
          <a:prstGeom prst="roundRect">
            <a:avLst>
              <a:gd fmla="val 2424" name="adj"/>
            </a:avLst>
          </a:prstGeom>
          <a:solidFill>
            <a:srgbClr val="F6D5D5"/>
          </a:solidFill>
          <a:ln cap="flat" cmpd="sng" w="8100">
            <a:solidFill>
              <a:srgbClr val="DCBBBB"/>
            </a:solidFill>
            <a:prstDash val="solid"/>
            <a:round/>
            <a:headEnd len="sm" w="sm" type="none"/>
            <a:tailEnd len="sm" w="sm" type="none"/>
          </a:ln>
        </p:spPr>
        <p:txBody>
          <a:bodyPr anchorCtr="0" anchor="ctr" bIns="77675" lIns="77675" spcFirstLastPara="1" rIns="77675" wrap="square" tIns="77675">
            <a:noAutofit/>
          </a:bodyPr>
          <a:lstStyle/>
          <a:p>
            <a:pPr indent="0" lvl="0" marL="0" rtl="0" algn="l">
              <a:spcBef>
                <a:spcPts val="0"/>
              </a:spcBef>
              <a:spcAft>
                <a:spcPts val="0"/>
              </a:spcAft>
              <a:buNone/>
            </a:pPr>
            <a:r>
              <a:t/>
            </a:r>
            <a:endParaRPr/>
          </a:p>
        </p:txBody>
      </p:sp>
      <p:sp>
        <p:nvSpPr>
          <p:cNvPr id="583" name="Google Shape;583;g394c34fda35_0_547"/>
          <p:cNvSpPr/>
          <p:nvPr/>
        </p:nvSpPr>
        <p:spPr>
          <a:xfrm>
            <a:off x="4402879" y="2654878"/>
            <a:ext cx="2509800" cy="300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69"/>
              <a:buFont typeface="Nunito Sans"/>
              <a:buNone/>
            </a:pPr>
            <a:r>
              <a:rPr i="0" lang="en-US" sz="1868" u="none" cap="none" strike="noStrike">
                <a:solidFill>
                  <a:srgbClr val="002060"/>
                </a:solidFill>
              </a:rPr>
              <a:t>Medium Impact (Tier 2)</a:t>
            </a:r>
            <a:endParaRPr i="0" sz="1868" u="none" cap="none" strike="noStrike"/>
          </a:p>
        </p:txBody>
      </p:sp>
      <p:sp>
        <p:nvSpPr>
          <p:cNvPr id="584" name="Google Shape;584;g394c34fda35_0_547"/>
          <p:cNvSpPr/>
          <p:nvPr/>
        </p:nvSpPr>
        <p:spPr>
          <a:xfrm>
            <a:off x="4402879" y="3071476"/>
            <a:ext cx="3166500" cy="30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RTO:</a:t>
            </a:r>
            <a:r>
              <a:rPr i="0" lang="en-US" sz="1486" u="none" cap="none" strike="noStrike">
                <a:solidFill>
                  <a:srgbClr val="002060"/>
                </a:solidFill>
              </a:rPr>
              <a:t> 4-24 hrs</a:t>
            </a:r>
            <a:endParaRPr i="0" sz="1486" u="none" cap="none" strike="noStrike"/>
          </a:p>
        </p:txBody>
      </p:sp>
      <p:sp>
        <p:nvSpPr>
          <p:cNvPr id="585" name="Google Shape;585;g394c34fda35_0_547"/>
          <p:cNvSpPr/>
          <p:nvPr/>
        </p:nvSpPr>
        <p:spPr>
          <a:xfrm>
            <a:off x="4402879" y="3495356"/>
            <a:ext cx="3166500" cy="616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Characteristics:</a:t>
            </a:r>
            <a:r>
              <a:rPr i="0" lang="en-US" sz="1486" u="none" cap="none" strike="noStrike">
                <a:solidFill>
                  <a:srgbClr val="002060"/>
                </a:solidFill>
              </a:rPr>
              <a:t> Important ops, indirect revenue/efficiency impact</a:t>
            </a:r>
            <a:endParaRPr i="0" sz="1486" u="none" cap="none" strike="noStrike"/>
          </a:p>
        </p:txBody>
      </p:sp>
      <p:sp>
        <p:nvSpPr>
          <p:cNvPr id="586" name="Google Shape;586;g394c34fda35_0_547"/>
          <p:cNvSpPr/>
          <p:nvPr/>
        </p:nvSpPr>
        <p:spPr>
          <a:xfrm>
            <a:off x="4402879" y="4227513"/>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Internal business systems</a:t>
            </a:r>
            <a:endParaRPr i="0" sz="1486" u="none" cap="none" strike="noStrike"/>
          </a:p>
        </p:txBody>
      </p:sp>
      <p:sp>
        <p:nvSpPr>
          <p:cNvPr id="587" name="Google Shape;587;g394c34fda35_0_547"/>
          <p:cNvSpPr/>
          <p:nvPr/>
        </p:nvSpPr>
        <p:spPr>
          <a:xfrm>
            <a:off x="4402879" y="4603149"/>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Administrative functions</a:t>
            </a:r>
            <a:endParaRPr i="0" sz="1486" u="none" cap="none" strike="noStrike"/>
          </a:p>
        </p:txBody>
      </p:sp>
      <p:sp>
        <p:nvSpPr>
          <p:cNvPr id="588" name="Google Shape;588;g394c34fda35_0_547"/>
          <p:cNvSpPr/>
          <p:nvPr/>
        </p:nvSpPr>
        <p:spPr>
          <a:xfrm>
            <a:off x="4402879" y="4978785"/>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Support operations</a:t>
            </a:r>
            <a:endParaRPr i="0" sz="1486" u="none" cap="none" strike="noStrike"/>
          </a:p>
        </p:txBody>
      </p:sp>
      <p:sp>
        <p:nvSpPr>
          <p:cNvPr id="589" name="Google Shape;589;g394c34fda35_0_547"/>
          <p:cNvSpPr/>
          <p:nvPr/>
        </p:nvSpPr>
        <p:spPr>
          <a:xfrm>
            <a:off x="7961114" y="2455732"/>
            <a:ext cx="3564600" cy="3339000"/>
          </a:xfrm>
          <a:prstGeom prst="roundRect">
            <a:avLst>
              <a:gd fmla="val 2424" name="adj"/>
            </a:avLst>
          </a:prstGeom>
          <a:solidFill>
            <a:srgbClr val="F6D5D5"/>
          </a:solidFill>
          <a:ln cap="flat" cmpd="sng" w="8100">
            <a:solidFill>
              <a:srgbClr val="DCBBBB"/>
            </a:solidFill>
            <a:prstDash val="solid"/>
            <a:round/>
            <a:headEnd len="sm" w="sm" type="none"/>
            <a:tailEnd len="sm" w="sm" type="none"/>
          </a:ln>
        </p:spPr>
        <p:txBody>
          <a:bodyPr anchorCtr="0" anchor="ctr" bIns="77675" lIns="77675" spcFirstLastPara="1" rIns="77675" wrap="square" tIns="77675">
            <a:noAutofit/>
          </a:bodyPr>
          <a:lstStyle/>
          <a:p>
            <a:pPr indent="0" lvl="0" marL="0" rtl="0" algn="l">
              <a:spcBef>
                <a:spcPts val="0"/>
              </a:spcBef>
              <a:spcAft>
                <a:spcPts val="0"/>
              </a:spcAft>
              <a:buNone/>
            </a:pPr>
            <a:r>
              <a:t/>
            </a:r>
            <a:endParaRPr/>
          </a:p>
        </p:txBody>
      </p:sp>
      <p:sp>
        <p:nvSpPr>
          <p:cNvPr id="590" name="Google Shape;590;g394c34fda35_0_547"/>
          <p:cNvSpPr/>
          <p:nvPr/>
        </p:nvSpPr>
        <p:spPr>
          <a:xfrm>
            <a:off x="8160262" y="2654878"/>
            <a:ext cx="2408400" cy="300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69"/>
              <a:buFont typeface="Nunito Sans"/>
              <a:buNone/>
            </a:pPr>
            <a:r>
              <a:rPr i="0" lang="en-US" sz="1868" u="none" cap="none" strike="noStrike">
                <a:solidFill>
                  <a:srgbClr val="002060"/>
                </a:solidFill>
              </a:rPr>
              <a:t>Low Impact (Tier 3)</a:t>
            </a:r>
            <a:endParaRPr i="0" sz="1868" u="none" cap="none" strike="noStrike"/>
          </a:p>
        </p:txBody>
      </p:sp>
      <p:sp>
        <p:nvSpPr>
          <p:cNvPr id="591" name="Google Shape;591;g394c34fda35_0_547"/>
          <p:cNvSpPr/>
          <p:nvPr/>
        </p:nvSpPr>
        <p:spPr>
          <a:xfrm>
            <a:off x="8160262" y="3071476"/>
            <a:ext cx="3166500" cy="30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RTO:</a:t>
            </a:r>
            <a:r>
              <a:rPr i="0" lang="en-US" sz="1486" u="none" cap="none" strike="noStrike">
                <a:solidFill>
                  <a:srgbClr val="002060"/>
                </a:solidFill>
              </a:rPr>
              <a:t> 1-7 days</a:t>
            </a:r>
            <a:endParaRPr i="0" sz="1486" u="none" cap="none" strike="noStrike"/>
          </a:p>
        </p:txBody>
      </p:sp>
      <p:sp>
        <p:nvSpPr>
          <p:cNvPr id="592" name="Google Shape;592;g394c34fda35_0_547"/>
          <p:cNvSpPr/>
          <p:nvPr/>
        </p:nvSpPr>
        <p:spPr>
          <a:xfrm>
            <a:off x="8160262" y="3495356"/>
            <a:ext cx="3166500" cy="616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7"/>
              <a:buFont typeface="Inter"/>
              <a:buNone/>
            </a:pPr>
            <a:r>
              <a:rPr b="1" i="0" lang="en-US" sz="1486" u="none" cap="none" strike="noStrike">
                <a:solidFill>
                  <a:srgbClr val="002060"/>
                </a:solidFill>
              </a:rPr>
              <a:t>Characteristics:</a:t>
            </a:r>
            <a:r>
              <a:rPr i="0" lang="en-US" sz="1486" u="none" cap="none" strike="noStrike">
                <a:solidFill>
                  <a:srgbClr val="002060"/>
                </a:solidFill>
              </a:rPr>
              <a:t> Non-essential, minimal immediate impact</a:t>
            </a:r>
            <a:endParaRPr i="0" sz="1486" u="none" cap="none" strike="noStrike"/>
          </a:p>
        </p:txBody>
      </p:sp>
      <p:sp>
        <p:nvSpPr>
          <p:cNvPr id="593" name="Google Shape;593;g394c34fda35_0_547"/>
          <p:cNvSpPr/>
          <p:nvPr/>
        </p:nvSpPr>
        <p:spPr>
          <a:xfrm>
            <a:off x="8160262" y="4227513"/>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Training systems</a:t>
            </a:r>
            <a:endParaRPr i="0" sz="1486" u="none" cap="none" strike="noStrike"/>
          </a:p>
        </p:txBody>
      </p:sp>
      <p:sp>
        <p:nvSpPr>
          <p:cNvPr id="594" name="Google Shape;594;g394c34fda35_0_547"/>
          <p:cNvSpPr/>
          <p:nvPr/>
        </p:nvSpPr>
        <p:spPr>
          <a:xfrm>
            <a:off x="8160262" y="4603149"/>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Archive functions</a:t>
            </a:r>
            <a:endParaRPr i="0" sz="1486" u="none" cap="none" strike="noStrike"/>
          </a:p>
        </p:txBody>
      </p:sp>
      <p:sp>
        <p:nvSpPr>
          <p:cNvPr id="595" name="Google Shape;595;g394c34fda35_0_547"/>
          <p:cNvSpPr/>
          <p:nvPr/>
        </p:nvSpPr>
        <p:spPr>
          <a:xfrm>
            <a:off x="8160262" y="4978785"/>
            <a:ext cx="3166500" cy="308400"/>
          </a:xfrm>
          <a:prstGeom prst="rect">
            <a:avLst/>
          </a:prstGeom>
          <a:noFill/>
          <a:ln>
            <a:noFill/>
          </a:ln>
        </p:spPr>
        <p:txBody>
          <a:bodyPr anchorCtr="0" anchor="t" bIns="0" lIns="0" spcFirstLastPara="1" rIns="0" wrap="square" tIns="0">
            <a:noAutofit/>
          </a:bodyPr>
          <a:lstStyle/>
          <a:p>
            <a:pPr indent="-291285" lvl="0" marL="291285" marR="0" rtl="0" algn="l">
              <a:lnSpc>
                <a:spcPct val="162857"/>
              </a:lnSpc>
              <a:spcBef>
                <a:spcPts val="0"/>
              </a:spcBef>
              <a:spcAft>
                <a:spcPts val="0"/>
              </a:spcAft>
              <a:buClr>
                <a:srgbClr val="002060"/>
              </a:buClr>
              <a:buSzPts val="1487"/>
              <a:buChar char="•"/>
            </a:pPr>
            <a:r>
              <a:rPr i="0" lang="en-US" sz="1486" u="none" cap="none" strike="noStrike">
                <a:solidFill>
                  <a:srgbClr val="002060"/>
                </a:solidFill>
              </a:rPr>
              <a:t>Dev environments</a:t>
            </a:r>
            <a:endParaRPr i="0" sz="1486"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394c34fda35_0_57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02" name="Google Shape;602;g394c34fda35_0_57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603" name="Google Shape;603;g394c34fda35_0_576"/>
          <p:cNvPicPr preferRelativeResize="0"/>
          <p:nvPr/>
        </p:nvPicPr>
        <p:blipFill rotWithShape="1">
          <a:blip r:embed="rId3">
            <a:alphaModFix/>
          </a:blip>
          <a:srcRect b="0" l="0" r="0" t="18745"/>
          <a:stretch/>
        </p:blipFill>
        <p:spPr>
          <a:xfrm>
            <a:off x="274577" y="617975"/>
            <a:ext cx="4411274" cy="5376478"/>
          </a:xfrm>
          <a:prstGeom prst="rect">
            <a:avLst/>
          </a:prstGeom>
          <a:noFill/>
          <a:ln>
            <a:noFill/>
          </a:ln>
        </p:spPr>
      </p:pic>
      <p:sp>
        <p:nvSpPr>
          <p:cNvPr id="604" name="Google Shape;604;g394c34fda35_0_576"/>
          <p:cNvSpPr/>
          <p:nvPr/>
        </p:nvSpPr>
        <p:spPr>
          <a:xfrm>
            <a:off x="5299674" y="551561"/>
            <a:ext cx="6504900" cy="1220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31"/>
              <a:buFont typeface="Nunito Sans"/>
              <a:buNone/>
            </a:pPr>
            <a:r>
              <a:rPr i="0" lang="en-US" sz="3830" u="none" cap="none" strike="noStrike">
                <a:solidFill>
                  <a:srgbClr val="D1282E"/>
                </a:solidFill>
              </a:rPr>
              <a:t>Gathering and Validating Data</a:t>
            </a:r>
            <a:endParaRPr i="0" sz="3830" u="none" cap="none" strike="noStrike"/>
          </a:p>
        </p:txBody>
      </p:sp>
      <p:sp>
        <p:nvSpPr>
          <p:cNvPr id="605" name="Google Shape;605;g394c34fda35_0_576"/>
          <p:cNvSpPr/>
          <p:nvPr/>
        </p:nvSpPr>
        <p:spPr>
          <a:xfrm>
            <a:off x="5299674" y="2064697"/>
            <a:ext cx="6504900" cy="937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i="0" lang="en-US" sz="1506" u="none" cap="none" strike="noStrike">
                <a:solidFill>
                  <a:srgbClr val="002060"/>
                </a:solidFill>
              </a:rPr>
              <a:t>Accurate BIA outcomes depend on comprehensive data collected from knowledgeable representatives, with methodology directly impacting completeness.</a:t>
            </a:r>
            <a:endParaRPr i="0" sz="1506" u="none" cap="none" strike="noStrike"/>
          </a:p>
        </p:txBody>
      </p:sp>
      <p:sp>
        <p:nvSpPr>
          <p:cNvPr id="606" name="Google Shape;606;g394c34fda35_0_576"/>
          <p:cNvSpPr/>
          <p:nvPr/>
        </p:nvSpPr>
        <p:spPr>
          <a:xfrm>
            <a:off x="5299674" y="3221559"/>
            <a:ext cx="6504900" cy="624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b="1" i="0" lang="en-US" sz="1506" u="none" cap="none" strike="noStrike">
                <a:solidFill>
                  <a:srgbClr val="002060"/>
                </a:solidFill>
              </a:rPr>
              <a:t>Stakeholder interviews:</a:t>
            </a:r>
            <a:r>
              <a:rPr i="0" lang="en-US" sz="1506" u="none" cap="none" strike="noStrike">
                <a:solidFill>
                  <a:srgbClr val="002060"/>
                </a:solidFill>
              </a:rPr>
              <a:t> Process owners, subject matter experts, end users.</a:t>
            </a:r>
            <a:endParaRPr i="0" sz="1506" u="none" cap="none" strike="noStrike"/>
          </a:p>
        </p:txBody>
      </p:sp>
      <p:sp>
        <p:nvSpPr>
          <p:cNvPr id="607" name="Google Shape;607;g394c34fda35_0_576"/>
          <p:cNvSpPr/>
          <p:nvPr/>
        </p:nvSpPr>
        <p:spPr>
          <a:xfrm>
            <a:off x="5299675" y="3914628"/>
            <a:ext cx="6504900" cy="312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b="1" i="0" lang="en-US" sz="1506" u="none" cap="none" strike="noStrike">
                <a:solidFill>
                  <a:srgbClr val="002060"/>
                </a:solidFill>
              </a:rPr>
              <a:t>Structured questionnaires:</a:t>
            </a:r>
            <a:r>
              <a:rPr i="0" lang="en-US" sz="1506" u="none" cap="none" strike="noStrike">
                <a:solidFill>
                  <a:srgbClr val="002060"/>
                </a:solidFill>
              </a:rPr>
              <a:t> Impact scenarios, resource requirements.</a:t>
            </a:r>
            <a:endParaRPr i="0" sz="1506" u="none" cap="none" strike="noStrike"/>
          </a:p>
        </p:txBody>
      </p:sp>
      <p:sp>
        <p:nvSpPr>
          <p:cNvPr id="608" name="Google Shape;608;g394c34fda35_0_576"/>
          <p:cNvSpPr/>
          <p:nvPr/>
        </p:nvSpPr>
        <p:spPr>
          <a:xfrm>
            <a:off x="5299674" y="4295703"/>
            <a:ext cx="6504900" cy="624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b="1" i="0" lang="en-US" sz="1506" u="none" cap="none" strike="noStrike">
                <a:solidFill>
                  <a:srgbClr val="002060"/>
                </a:solidFill>
              </a:rPr>
              <a:t>Documentation review:</a:t>
            </a:r>
            <a:r>
              <a:rPr i="0" lang="en-US" sz="1506" u="none" cap="none" strike="noStrike">
                <a:solidFill>
                  <a:srgbClr val="002060"/>
                </a:solidFill>
              </a:rPr>
              <a:t> Process flows, system architecture, compliance needs.</a:t>
            </a:r>
            <a:endParaRPr i="0" sz="1506" u="none" cap="none" strike="noStrike"/>
          </a:p>
        </p:txBody>
      </p:sp>
      <p:sp>
        <p:nvSpPr>
          <p:cNvPr id="609" name="Google Shape;609;g394c34fda35_0_576"/>
          <p:cNvSpPr/>
          <p:nvPr/>
        </p:nvSpPr>
        <p:spPr>
          <a:xfrm>
            <a:off x="5299674" y="4988775"/>
            <a:ext cx="6504900" cy="624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b="1" i="0" lang="en-US" sz="1506" u="none" cap="none" strike="noStrike">
                <a:solidFill>
                  <a:srgbClr val="002060"/>
                </a:solidFill>
              </a:rPr>
              <a:t>Validation workshops:</a:t>
            </a:r>
            <a:r>
              <a:rPr i="0" lang="en-US" sz="1506" u="none" cap="none" strike="noStrike">
                <a:solidFill>
                  <a:srgbClr val="002060"/>
                </a:solidFill>
              </a:rPr>
              <a:t> Cross-functional review, assumption testing, executive sign-off.</a:t>
            </a:r>
            <a:endParaRPr i="0" sz="1506" u="none" cap="none" strike="noStrike"/>
          </a:p>
        </p:txBody>
      </p:sp>
      <p:sp>
        <p:nvSpPr>
          <p:cNvPr id="610" name="Google Shape;610;g394c34fda35_0_576"/>
          <p:cNvSpPr/>
          <p:nvPr/>
        </p:nvSpPr>
        <p:spPr>
          <a:xfrm>
            <a:off x="5299674" y="5681847"/>
            <a:ext cx="6504900" cy="312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6"/>
              <a:buFont typeface="Inter"/>
              <a:buNone/>
            </a:pPr>
            <a:r>
              <a:rPr b="1" i="0" lang="en-US" sz="1506" u="none" cap="none" strike="noStrike">
                <a:solidFill>
                  <a:srgbClr val="002060"/>
                </a:solidFill>
              </a:rPr>
              <a:t>Data triangulation:</a:t>
            </a:r>
            <a:r>
              <a:rPr i="0" lang="en-US" sz="1506" u="none" cap="none" strike="noStrike">
                <a:solidFill>
                  <a:srgbClr val="002060"/>
                </a:solidFill>
              </a:rPr>
              <a:t> Multiple source verification, gap identification.</a:t>
            </a:r>
            <a:endParaRPr i="0" sz="1506" u="none" cap="none" strike="noStrike"/>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394c34fda35_0_59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17" name="Google Shape;617;g394c34fda35_0_59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618" name="Google Shape;618;g394c34fda35_0_590"/>
          <p:cNvPicPr preferRelativeResize="0"/>
          <p:nvPr/>
        </p:nvPicPr>
        <p:blipFill rotWithShape="1">
          <a:blip r:embed="rId3">
            <a:alphaModFix/>
          </a:blip>
          <a:srcRect b="5156" l="0" r="0" t="23725"/>
          <a:stretch/>
        </p:blipFill>
        <p:spPr>
          <a:xfrm>
            <a:off x="7964525" y="1571875"/>
            <a:ext cx="3829550" cy="4085149"/>
          </a:xfrm>
          <a:prstGeom prst="rect">
            <a:avLst/>
          </a:prstGeom>
          <a:noFill/>
          <a:ln>
            <a:noFill/>
          </a:ln>
        </p:spPr>
      </p:pic>
      <p:sp>
        <p:nvSpPr>
          <p:cNvPr id="619" name="Google Shape;619;g394c34fda35_0_590"/>
          <p:cNvSpPr/>
          <p:nvPr/>
        </p:nvSpPr>
        <p:spPr>
          <a:xfrm>
            <a:off x="303848" y="261003"/>
            <a:ext cx="7475100" cy="696600"/>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D1282E"/>
              </a:buClr>
              <a:buSzPts val="4350"/>
              <a:buFont typeface="Nunito Sans"/>
              <a:buNone/>
            </a:pPr>
            <a:r>
              <a:rPr i="0" lang="en-US" sz="4350" u="none" cap="none" strike="noStrike">
                <a:solidFill>
                  <a:srgbClr val="D1282E"/>
                </a:solidFill>
              </a:rPr>
              <a:t>Using BIA Results in Planning</a:t>
            </a:r>
            <a:endParaRPr i="0" sz="4350" u="none" cap="none" strike="noStrike"/>
          </a:p>
        </p:txBody>
      </p:sp>
      <p:sp>
        <p:nvSpPr>
          <p:cNvPr id="620" name="Google Shape;620;g394c34fda35_0_590"/>
          <p:cNvSpPr/>
          <p:nvPr/>
        </p:nvSpPr>
        <p:spPr>
          <a:xfrm>
            <a:off x="303848" y="1291846"/>
            <a:ext cx="7583700" cy="1069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750"/>
              <a:buFont typeface="Inter"/>
              <a:buNone/>
            </a:pPr>
            <a:r>
              <a:rPr i="0" lang="en-US" sz="1750" u="none" cap="none" strike="noStrike">
                <a:solidFill>
                  <a:srgbClr val="002060"/>
                </a:solidFill>
              </a:rPr>
              <a:t>BIA reports, combined with risk assessments, define recovery strategies for critical processes. This analysis translates into actionable plans that guide resilience investments and operational decisions.</a:t>
            </a:r>
            <a:endParaRPr i="0" sz="1750" u="none" cap="none" strike="noStrike"/>
          </a:p>
        </p:txBody>
      </p:sp>
      <p:sp>
        <p:nvSpPr>
          <p:cNvPr id="621" name="Google Shape;621;g394c34fda35_0_590"/>
          <p:cNvSpPr/>
          <p:nvPr/>
        </p:nvSpPr>
        <p:spPr>
          <a:xfrm>
            <a:off x="303848" y="2612368"/>
            <a:ext cx="7583700" cy="7131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BIA informs cost-effective deficiency reduction and recovery strategies.</a:t>
            </a:r>
            <a:endParaRPr i="0" sz="1750" u="none" cap="none" strike="noStrike"/>
          </a:p>
        </p:txBody>
      </p:sp>
      <p:sp>
        <p:nvSpPr>
          <p:cNvPr id="622" name="Google Shape;622;g394c34fda35_0_590"/>
          <p:cNvSpPr/>
          <p:nvPr/>
        </p:nvSpPr>
        <p:spPr>
          <a:xfrm>
            <a:off x="303848" y="3403539"/>
            <a:ext cx="7583700" cy="7131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Defines critical functions for immediate recovery, foundational for disaster recovery.</a:t>
            </a:r>
            <a:endParaRPr i="0" sz="1750" u="none" cap="none" strike="noStrike"/>
          </a:p>
        </p:txBody>
      </p:sp>
      <p:sp>
        <p:nvSpPr>
          <p:cNvPr id="623" name="Google Shape;623;g394c34fda35_0_590"/>
          <p:cNvSpPr/>
          <p:nvPr/>
        </p:nvSpPr>
        <p:spPr>
          <a:xfrm>
            <a:off x="303848" y="4194709"/>
            <a:ext cx="7583700" cy="7131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Guides resource allocation based on impact tiers and recovery time objectives.</a:t>
            </a:r>
            <a:endParaRPr i="0" sz="1750" u="none" cap="none" strike="noStrike"/>
          </a:p>
        </p:txBody>
      </p:sp>
      <p:sp>
        <p:nvSpPr>
          <p:cNvPr id="624" name="Google Shape;624;g394c34fda35_0_590"/>
          <p:cNvSpPr/>
          <p:nvPr/>
        </p:nvSpPr>
        <p:spPr>
          <a:xfrm>
            <a:off x="303848" y="4985879"/>
            <a:ext cx="7583700" cy="3567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Prioritizes technology investments aligned with business criticality.</a:t>
            </a:r>
            <a:endParaRPr i="0" sz="1750" u="none" cap="none" strike="noStrike"/>
          </a:p>
        </p:txBody>
      </p:sp>
      <p:sp>
        <p:nvSpPr>
          <p:cNvPr id="625" name="Google Shape;625;g394c34fda35_0_590"/>
          <p:cNvSpPr/>
          <p:nvPr/>
        </p:nvSpPr>
        <p:spPr>
          <a:xfrm>
            <a:off x="303848" y="5420457"/>
            <a:ext cx="7583700" cy="3567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Enables business continuity planning for disruption resilience.</a:t>
            </a:r>
            <a:endParaRPr i="0" sz="1750" u="none" cap="none" strike="noStrike"/>
          </a:p>
        </p:txBody>
      </p:sp>
      <p:sp>
        <p:nvSpPr>
          <p:cNvPr id="626" name="Google Shape;626;g394c34fda35_0_590"/>
          <p:cNvSpPr/>
          <p:nvPr/>
        </p:nvSpPr>
        <p:spPr>
          <a:xfrm>
            <a:off x="303848" y="5855036"/>
            <a:ext cx="7583700" cy="356700"/>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002060"/>
              </a:buClr>
              <a:buSzPts val="1750"/>
              <a:buChar char="•"/>
            </a:pPr>
            <a:r>
              <a:rPr i="0" lang="en-US" sz="1750" u="none" cap="none" strike="noStrike">
                <a:solidFill>
                  <a:srgbClr val="002060"/>
                </a:solidFill>
              </a:rPr>
              <a:t>Focuses testing and exercise programs on high-impact scenarios.</a:t>
            </a:r>
            <a:endParaRPr i="0" sz="1750" u="none" cap="none" strike="noStrike"/>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394c34fda35_0_60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33" name="Google Shape;633;g394c34fda35_0_60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34" name="Google Shape;634;g394c34fda35_0_605"/>
          <p:cNvSpPr/>
          <p:nvPr/>
        </p:nvSpPr>
        <p:spPr>
          <a:xfrm>
            <a:off x="406374" y="873375"/>
            <a:ext cx="6117900" cy="608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18"/>
              <a:buFont typeface="Nunito Sans"/>
              <a:buNone/>
            </a:pPr>
            <a:r>
              <a:rPr i="0" lang="en-US" sz="3818" u="none" cap="none" strike="noStrike">
                <a:solidFill>
                  <a:srgbClr val="D1282E"/>
                </a:solidFill>
              </a:rPr>
              <a:t>BIA Pitfalls &amp; Best Practices</a:t>
            </a:r>
            <a:endParaRPr i="0" sz="3818" u="none" cap="none" strike="noStrike"/>
          </a:p>
        </p:txBody>
      </p:sp>
      <p:sp>
        <p:nvSpPr>
          <p:cNvPr id="635" name="Google Shape;635;g394c34fda35_0_605"/>
          <p:cNvSpPr/>
          <p:nvPr/>
        </p:nvSpPr>
        <p:spPr>
          <a:xfrm>
            <a:off x="406374" y="1870697"/>
            <a:ext cx="11190600" cy="622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i="0" lang="en-US" sz="1501" u="none" cap="none" strike="noStrike">
                <a:solidFill>
                  <a:srgbClr val="002060"/>
                </a:solidFill>
              </a:rPr>
              <a:t>Effective BIA requires proper application and methodology. Avoiding common errors and following proven practices enhances BIA effectiveness and organizational outcomes.</a:t>
            </a:r>
            <a:endParaRPr i="0" sz="1501" u="none" cap="none" strike="noStrike"/>
          </a:p>
        </p:txBody>
      </p:sp>
      <p:sp>
        <p:nvSpPr>
          <p:cNvPr id="636" name="Google Shape;636;g394c34fda35_0_605"/>
          <p:cNvSpPr/>
          <p:nvPr/>
        </p:nvSpPr>
        <p:spPr>
          <a:xfrm>
            <a:off x="406374" y="2906940"/>
            <a:ext cx="2432700" cy="303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1888"/>
              <a:buFont typeface="Nunito Sans"/>
              <a:buNone/>
            </a:pPr>
            <a:r>
              <a:rPr i="0" lang="en-US" sz="1887" u="none" cap="none" strike="noStrike">
                <a:solidFill>
                  <a:srgbClr val="D1282E"/>
                </a:solidFill>
              </a:rPr>
              <a:t>Common Pitfalls</a:t>
            </a:r>
            <a:endParaRPr i="0" sz="1887" u="none" cap="none" strike="noStrike"/>
          </a:p>
        </p:txBody>
      </p:sp>
      <p:sp>
        <p:nvSpPr>
          <p:cNvPr id="637" name="Google Shape;637;g394c34fda35_0_605"/>
          <p:cNvSpPr/>
          <p:nvPr/>
        </p:nvSpPr>
        <p:spPr>
          <a:xfrm>
            <a:off x="406374" y="3405550"/>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Insufficient stakeholder engagement:</a:t>
            </a:r>
            <a:r>
              <a:rPr i="0" lang="en-US" sz="1501" u="none" cap="none" strike="noStrike">
                <a:solidFill>
                  <a:srgbClr val="002060"/>
                </a:solidFill>
              </a:rPr>
              <a:t> Limited input</a:t>
            </a:r>
            <a:endParaRPr i="0" sz="1501" u="none" cap="none" strike="noStrike"/>
          </a:p>
        </p:txBody>
      </p:sp>
      <p:sp>
        <p:nvSpPr>
          <p:cNvPr id="638" name="Google Shape;638;g394c34fda35_0_605"/>
          <p:cNvSpPr/>
          <p:nvPr/>
        </p:nvSpPr>
        <p:spPr>
          <a:xfrm>
            <a:off x="406374" y="3784947"/>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Unclear criteria:</a:t>
            </a:r>
            <a:r>
              <a:rPr i="0" lang="en-US" sz="1501" u="none" cap="none" strike="noStrike">
                <a:solidFill>
                  <a:srgbClr val="002060"/>
                </a:solidFill>
              </a:rPr>
              <a:t> Subjective assessments</a:t>
            </a:r>
            <a:endParaRPr i="0" sz="1501" u="none" cap="none" strike="noStrike"/>
          </a:p>
        </p:txBody>
      </p:sp>
      <p:sp>
        <p:nvSpPr>
          <p:cNvPr id="639" name="Google Shape;639;g394c34fda35_0_605"/>
          <p:cNvSpPr/>
          <p:nvPr/>
        </p:nvSpPr>
        <p:spPr>
          <a:xfrm>
            <a:off x="406374" y="4164344"/>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Outdated data:</a:t>
            </a:r>
            <a:r>
              <a:rPr i="0" lang="en-US" sz="1501" u="none" cap="none" strike="noStrike">
                <a:solidFill>
                  <a:srgbClr val="002060"/>
                </a:solidFill>
              </a:rPr>
              <a:t> Analysis not updated</a:t>
            </a:r>
            <a:endParaRPr i="0" sz="1501" u="none" cap="none" strike="noStrike"/>
          </a:p>
        </p:txBody>
      </p:sp>
      <p:sp>
        <p:nvSpPr>
          <p:cNvPr id="640" name="Google Shape;640;g394c34fda35_0_605"/>
          <p:cNvSpPr/>
          <p:nvPr/>
        </p:nvSpPr>
        <p:spPr>
          <a:xfrm>
            <a:off x="406374" y="4543741"/>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Technology-centric:</a:t>
            </a:r>
            <a:r>
              <a:rPr i="0" lang="en-US" sz="1501" u="none" cap="none" strike="noStrike">
                <a:solidFill>
                  <a:srgbClr val="002060"/>
                </a:solidFill>
              </a:rPr>
              <a:t> Ignores process/human factors</a:t>
            </a:r>
            <a:endParaRPr i="0" sz="1501" u="none" cap="none" strike="noStrike"/>
          </a:p>
        </p:txBody>
      </p:sp>
      <p:sp>
        <p:nvSpPr>
          <p:cNvPr id="641" name="Google Shape;641;g394c34fda35_0_605"/>
          <p:cNvSpPr/>
          <p:nvPr/>
        </p:nvSpPr>
        <p:spPr>
          <a:xfrm>
            <a:off x="406374" y="4923138"/>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Lack of executive validation:</a:t>
            </a:r>
            <a:r>
              <a:rPr i="0" lang="en-US" sz="1501" u="none" cap="none" strike="noStrike">
                <a:solidFill>
                  <a:srgbClr val="002060"/>
                </a:solidFill>
              </a:rPr>
              <a:t> No senior approval</a:t>
            </a:r>
            <a:endParaRPr i="0" sz="1501" u="none" cap="none" strike="noStrike"/>
          </a:p>
        </p:txBody>
      </p:sp>
      <p:sp>
        <p:nvSpPr>
          <p:cNvPr id="642" name="Google Shape;642;g394c34fda35_0_605"/>
          <p:cNvSpPr/>
          <p:nvPr/>
        </p:nvSpPr>
        <p:spPr>
          <a:xfrm>
            <a:off x="6245578" y="2906940"/>
            <a:ext cx="2432700" cy="303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1888"/>
              <a:buFont typeface="Nunito Sans"/>
              <a:buNone/>
            </a:pPr>
            <a:r>
              <a:rPr i="0" lang="en-US" sz="1887" u="none" cap="none" strike="noStrike">
                <a:solidFill>
                  <a:srgbClr val="D1282E"/>
                </a:solidFill>
              </a:rPr>
              <a:t>Best Practices</a:t>
            </a:r>
            <a:endParaRPr i="0" sz="1887" u="none" cap="none" strike="noStrike"/>
          </a:p>
        </p:txBody>
      </p:sp>
      <p:sp>
        <p:nvSpPr>
          <p:cNvPr id="643" name="Google Shape;643;g394c34fda35_0_605"/>
          <p:cNvSpPr/>
          <p:nvPr/>
        </p:nvSpPr>
        <p:spPr>
          <a:xfrm>
            <a:off x="6245578" y="3405550"/>
            <a:ext cx="5358000" cy="622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Cross-functional collaboration:</a:t>
            </a:r>
            <a:r>
              <a:rPr i="0" lang="en-US" sz="1501" u="none" cap="none" strike="noStrike">
                <a:solidFill>
                  <a:srgbClr val="002060"/>
                </a:solidFill>
              </a:rPr>
              <a:t> Include all critical areas</a:t>
            </a:r>
            <a:endParaRPr i="0" sz="1501" u="none" cap="none" strike="noStrike"/>
          </a:p>
        </p:txBody>
      </p:sp>
      <p:sp>
        <p:nvSpPr>
          <p:cNvPr id="644" name="Google Shape;644;g394c34fda35_0_605"/>
          <p:cNvSpPr/>
          <p:nvPr/>
        </p:nvSpPr>
        <p:spPr>
          <a:xfrm>
            <a:off x="6245578" y="4096309"/>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Management-approved criteria:</a:t>
            </a:r>
            <a:r>
              <a:rPr i="0" lang="en-US" sz="1501" u="none" cap="none" strike="noStrike">
                <a:solidFill>
                  <a:srgbClr val="002060"/>
                </a:solidFill>
              </a:rPr>
              <a:t> Objective standards</a:t>
            </a:r>
            <a:endParaRPr i="0" sz="1501" u="none" cap="none" strike="noStrike"/>
          </a:p>
        </p:txBody>
      </p:sp>
      <p:sp>
        <p:nvSpPr>
          <p:cNvPr id="645" name="Google Shape;645;g394c34fda35_0_605"/>
          <p:cNvSpPr/>
          <p:nvPr/>
        </p:nvSpPr>
        <p:spPr>
          <a:xfrm>
            <a:off x="6245578" y="4475707"/>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Regular updates:</a:t>
            </a:r>
            <a:r>
              <a:rPr i="0" lang="en-US" sz="1501" u="none" cap="none" strike="noStrike">
                <a:solidFill>
                  <a:srgbClr val="002060"/>
                </a:solidFill>
              </a:rPr>
              <a:t> Annually or with significant changes</a:t>
            </a:r>
            <a:endParaRPr i="0" sz="1501" u="none" cap="none" strike="noStrike"/>
          </a:p>
        </p:txBody>
      </p:sp>
      <p:sp>
        <p:nvSpPr>
          <p:cNvPr id="646" name="Google Shape;646;g394c34fda35_0_605"/>
          <p:cNvSpPr/>
          <p:nvPr/>
        </p:nvSpPr>
        <p:spPr>
          <a:xfrm>
            <a:off x="6245578" y="4855104"/>
            <a:ext cx="5358000" cy="311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Integration with testing:</a:t>
            </a:r>
            <a:r>
              <a:rPr i="0" lang="en-US" sz="1501" u="none" cap="none" strike="noStrike">
                <a:solidFill>
                  <a:srgbClr val="002060"/>
                </a:solidFill>
              </a:rPr>
              <a:t> Validate assumptions</a:t>
            </a:r>
            <a:endParaRPr i="0" sz="1501" u="none" cap="none" strike="noStrike"/>
          </a:p>
        </p:txBody>
      </p:sp>
      <p:sp>
        <p:nvSpPr>
          <p:cNvPr id="647" name="Google Shape;647;g394c34fda35_0_605"/>
          <p:cNvSpPr/>
          <p:nvPr/>
        </p:nvSpPr>
        <p:spPr>
          <a:xfrm>
            <a:off x="6245578" y="5234502"/>
            <a:ext cx="5358000" cy="622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1"/>
              <a:buFont typeface="Inter"/>
              <a:buNone/>
            </a:pPr>
            <a:r>
              <a:rPr b="1" i="0" lang="en-US" sz="1501" u="none" cap="none" strike="noStrike">
                <a:solidFill>
                  <a:srgbClr val="002060"/>
                </a:solidFill>
              </a:rPr>
              <a:t>Executive presentation:</a:t>
            </a:r>
            <a:r>
              <a:rPr i="0" lang="en-US" sz="1501" u="none" cap="none" strike="noStrike">
                <a:solidFill>
                  <a:srgbClr val="002060"/>
                </a:solidFill>
              </a:rPr>
              <a:t> Senior review and governance</a:t>
            </a:r>
            <a:endParaRPr i="0" sz="1501" u="none" cap="none" strike="noStrike"/>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394c34fda35_0_62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54" name="Google Shape;654;g394c34fda35_0_62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655" name="Google Shape;655;g394c34fda35_0_625"/>
          <p:cNvPicPr preferRelativeResize="0"/>
          <p:nvPr/>
        </p:nvPicPr>
        <p:blipFill rotWithShape="1">
          <a:blip r:embed="rId3">
            <a:alphaModFix/>
          </a:blip>
          <a:srcRect b="7982" l="0" r="0" t="35561"/>
          <a:stretch/>
        </p:blipFill>
        <p:spPr>
          <a:xfrm>
            <a:off x="243425" y="1407587"/>
            <a:ext cx="4774050" cy="4042823"/>
          </a:xfrm>
          <a:prstGeom prst="rect">
            <a:avLst/>
          </a:prstGeom>
          <a:noFill/>
          <a:ln>
            <a:noFill/>
          </a:ln>
        </p:spPr>
      </p:pic>
      <p:sp>
        <p:nvSpPr>
          <p:cNvPr id="656" name="Google Shape;656;g394c34fda35_0_625"/>
          <p:cNvSpPr/>
          <p:nvPr/>
        </p:nvSpPr>
        <p:spPr>
          <a:xfrm>
            <a:off x="5507623" y="894526"/>
            <a:ext cx="4687800" cy="585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679"/>
              <a:buFont typeface="Nunito Sans"/>
              <a:buNone/>
            </a:pPr>
            <a:r>
              <a:rPr b="0" i="0" lang="en-US" sz="3678" u="none" cap="none" strike="noStrike">
                <a:solidFill>
                  <a:srgbClr val="D1282E"/>
                </a:solidFill>
                <a:latin typeface="Nunito Sans"/>
                <a:ea typeface="Nunito Sans"/>
                <a:cs typeface="Nunito Sans"/>
                <a:sym typeface="Nunito Sans"/>
              </a:rPr>
              <a:t>Key Takeaways</a:t>
            </a:r>
            <a:endParaRPr b="0" i="0" sz="3678" u="none" cap="none" strike="noStrike"/>
          </a:p>
        </p:txBody>
      </p:sp>
      <p:sp>
        <p:nvSpPr>
          <p:cNvPr id="657" name="Google Shape;657;g394c34fda35_0_625"/>
          <p:cNvSpPr/>
          <p:nvPr/>
        </p:nvSpPr>
        <p:spPr>
          <a:xfrm>
            <a:off x="5507623" y="1761679"/>
            <a:ext cx="6246900" cy="600000"/>
          </a:xfrm>
          <a:prstGeom prst="rect">
            <a:avLst/>
          </a:prstGeom>
          <a:noFill/>
          <a:ln>
            <a:noFill/>
          </a:ln>
        </p:spPr>
        <p:txBody>
          <a:bodyPr anchorCtr="0" anchor="t" bIns="0" lIns="0" spcFirstLastPara="1" rIns="0" wrap="square" tIns="0">
            <a:noAutofit/>
          </a:bodyPr>
          <a:lstStyle/>
          <a:p>
            <a:pPr indent="-283472" lvl="0" marL="283472" marR="0" rtl="0" algn="l">
              <a:lnSpc>
                <a:spcPct val="162857"/>
              </a:lnSpc>
              <a:spcBef>
                <a:spcPts val="0"/>
              </a:spcBef>
              <a:spcAft>
                <a:spcPts val="0"/>
              </a:spcAft>
              <a:buClr>
                <a:srgbClr val="002060"/>
              </a:buClr>
              <a:buSzPts val="1447"/>
              <a:buFont typeface="Inter"/>
              <a:buChar char="•"/>
            </a:pPr>
            <a:r>
              <a:rPr b="0" i="0" lang="en-US" sz="1446" u="none" cap="none" strike="noStrike">
                <a:solidFill>
                  <a:srgbClr val="002060"/>
                </a:solidFill>
                <a:latin typeface="Inter"/>
                <a:ea typeface="Inter"/>
                <a:cs typeface="Inter"/>
                <a:sym typeface="Inter"/>
              </a:rPr>
              <a:t>Identifies critical functions, recovery priorities, and interdependencies.</a:t>
            </a:r>
            <a:endParaRPr b="0" i="0" sz="1446" u="none" cap="none" strike="noStrike"/>
          </a:p>
        </p:txBody>
      </p:sp>
      <p:sp>
        <p:nvSpPr>
          <p:cNvPr id="658" name="Google Shape;658;g394c34fda35_0_625"/>
          <p:cNvSpPr/>
          <p:nvPr/>
        </p:nvSpPr>
        <p:spPr>
          <a:xfrm>
            <a:off x="5507623" y="2427251"/>
            <a:ext cx="6246900" cy="300000"/>
          </a:xfrm>
          <a:prstGeom prst="rect">
            <a:avLst/>
          </a:prstGeom>
          <a:noFill/>
          <a:ln>
            <a:noFill/>
          </a:ln>
        </p:spPr>
        <p:txBody>
          <a:bodyPr anchorCtr="0" anchor="t" bIns="0" lIns="0" spcFirstLastPara="1" rIns="0" wrap="square" tIns="0">
            <a:noAutofit/>
          </a:bodyPr>
          <a:lstStyle/>
          <a:p>
            <a:pPr indent="-283472" lvl="0" marL="283472" marR="0" rtl="0" algn="l">
              <a:lnSpc>
                <a:spcPct val="162857"/>
              </a:lnSpc>
              <a:spcBef>
                <a:spcPts val="0"/>
              </a:spcBef>
              <a:spcAft>
                <a:spcPts val="0"/>
              </a:spcAft>
              <a:buClr>
                <a:srgbClr val="002060"/>
              </a:buClr>
              <a:buSzPts val="1447"/>
              <a:buFont typeface="Inter"/>
              <a:buChar char="•"/>
            </a:pPr>
            <a:r>
              <a:rPr b="0" i="0" lang="en-US" sz="1446" u="none" cap="none" strike="noStrike">
                <a:solidFill>
                  <a:srgbClr val="002060"/>
                </a:solidFill>
                <a:latin typeface="Inter"/>
                <a:ea typeface="Inter"/>
                <a:cs typeface="Inter"/>
                <a:sym typeface="Inter"/>
              </a:rPr>
              <a:t>Quantifies financial &amp; non-financial impacts for targeted recovery.</a:t>
            </a:r>
            <a:endParaRPr b="0" i="0" sz="1446" u="none" cap="none" strike="noStrike"/>
          </a:p>
        </p:txBody>
      </p:sp>
      <p:sp>
        <p:nvSpPr>
          <p:cNvPr id="659" name="Google Shape;659;g394c34fda35_0_625"/>
          <p:cNvSpPr/>
          <p:nvPr/>
        </p:nvSpPr>
        <p:spPr>
          <a:xfrm>
            <a:off x="5507623" y="2792813"/>
            <a:ext cx="6246900" cy="300000"/>
          </a:xfrm>
          <a:prstGeom prst="rect">
            <a:avLst/>
          </a:prstGeom>
          <a:noFill/>
          <a:ln>
            <a:noFill/>
          </a:ln>
        </p:spPr>
        <p:txBody>
          <a:bodyPr anchorCtr="0" anchor="t" bIns="0" lIns="0" spcFirstLastPara="1" rIns="0" wrap="square" tIns="0">
            <a:noAutofit/>
          </a:bodyPr>
          <a:lstStyle/>
          <a:p>
            <a:pPr indent="-283472" lvl="0" marL="283472" marR="0" rtl="0" algn="l">
              <a:lnSpc>
                <a:spcPct val="162857"/>
              </a:lnSpc>
              <a:spcBef>
                <a:spcPts val="0"/>
              </a:spcBef>
              <a:spcAft>
                <a:spcPts val="0"/>
              </a:spcAft>
              <a:buClr>
                <a:srgbClr val="002060"/>
              </a:buClr>
              <a:buSzPts val="1447"/>
              <a:buFont typeface="Inter"/>
              <a:buChar char="•"/>
            </a:pPr>
            <a:r>
              <a:rPr b="0" i="0" lang="en-US" sz="1446" u="none" cap="none" strike="noStrike">
                <a:solidFill>
                  <a:srgbClr val="002060"/>
                </a:solidFill>
                <a:latin typeface="Inter"/>
                <a:ea typeface="Inter"/>
                <a:cs typeface="Inter"/>
                <a:sym typeface="Inter"/>
              </a:rPr>
              <a:t>Maps interdependencies, revealing hidden weaknesses.</a:t>
            </a:r>
            <a:endParaRPr b="0" i="0" sz="1446" u="none" cap="none" strike="noStrike"/>
          </a:p>
        </p:txBody>
      </p:sp>
      <p:sp>
        <p:nvSpPr>
          <p:cNvPr id="660" name="Google Shape;660;g394c34fda35_0_625"/>
          <p:cNvSpPr/>
          <p:nvPr/>
        </p:nvSpPr>
        <p:spPr>
          <a:xfrm>
            <a:off x="5507623" y="3158376"/>
            <a:ext cx="6246900" cy="300000"/>
          </a:xfrm>
          <a:prstGeom prst="rect">
            <a:avLst/>
          </a:prstGeom>
          <a:noFill/>
          <a:ln>
            <a:noFill/>
          </a:ln>
        </p:spPr>
        <p:txBody>
          <a:bodyPr anchorCtr="0" anchor="t" bIns="0" lIns="0" spcFirstLastPara="1" rIns="0" wrap="square" tIns="0">
            <a:noAutofit/>
          </a:bodyPr>
          <a:lstStyle/>
          <a:p>
            <a:pPr indent="-283472" lvl="0" marL="283472" marR="0" rtl="0" algn="l">
              <a:lnSpc>
                <a:spcPct val="162857"/>
              </a:lnSpc>
              <a:spcBef>
                <a:spcPts val="0"/>
              </a:spcBef>
              <a:spcAft>
                <a:spcPts val="0"/>
              </a:spcAft>
              <a:buClr>
                <a:srgbClr val="002060"/>
              </a:buClr>
              <a:buSzPts val="1447"/>
              <a:buFont typeface="Inter"/>
              <a:buChar char="•"/>
            </a:pPr>
            <a:r>
              <a:rPr b="0" i="0" lang="en-US" sz="1446" u="none" cap="none" strike="noStrike">
                <a:solidFill>
                  <a:srgbClr val="002060"/>
                </a:solidFill>
                <a:latin typeface="Inter"/>
                <a:ea typeface="Inter"/>
                <a:cs typeface="Inter"/>
                <a:sym typeface="Inter"/>
              </a:rPr>
              <a:t>Guides strategy, testing, and resource allocation.</a:t>
            </a:r>
            <a:endParaRPr b="0" i="0" sz="1446" u="none" cap="none" strike="noStrike"/>
          </a:p>
        </p:txBody>
      </p:sp>
      <p:sp>
        <p:nvSpPr>
          <p:cNvPr id="661" name="Google Shape;661;g394c34fda35_0_625"/>
          <p:cNvSpPr/>
          <p:nvPr/>
        </p:nvSpPr>
        <p:spPr>
          <a:xfrm>
            <a:off x="5507623" y="3523938"/>
            <a:ext cx="6246900" cy="600000"/>
          </a:xfrm>
          <a:prstGeom prst="rect">
            <a:avLst/>
          </a:prstGeom>
          <a:noFill/>
          <a:ln>
            <a:noFill/>
          </a:ln>
        </p:spPr>
        <p:txBody>
          <a:bodyPr anchorCtr="0" anchor="t" bIns="0" lIns="0" spcFirstLastPara="1" rIns="0" wrap="square" tIns="0">
            <a:noAutofit/>
          </a:bodyPr>
          <a:lstStyle/>
          <a:p>
            <a:pPr indent="-283472" lvl="0" marL="283472" marR="0" rtl="0" algn="l">
              <a:lnSpc>
                <a:spcPct val="162857"/>
              </a:lnSpc>
              <a:spcBef>
                <a:spcPts val="0"/>
              </a:spcBef>
              <a:spcAft>
                <a:spcPts val="0"/>
              </a:spcAft>
              <a:buClr>
                <a:srgbClr val="002060"/>
              </a:buClr>
              <a:buSzPts val="1447"/>
              <a:buFont typeface="Inter"/>
              <a:buChar char="•"/>
            </a:pPr>
            <a:r>
              <a:rPr b="1" i="0" lang="en-US" sz="1446" u="none" cap="none" strike="noStrike">
                <a:solidFill>
                  <a:srgbClr val="002060"/>
                </a:solidFill>
                <a:latin typeface="Inter"/>
                <a:ea typeface="Inter"/>
                <a:cs typeface="Inter"/>
                <a:sym typeface="Inter"/>
              </a:rPr>
              <a:t>A strong BIA ensures organizational resilience starts with what matters most.</a:t>
            </a:r>
            <a:endParaRPr b="0" i="0" sz="1446" u="none" cap="none" strike="noStrike"/>
          </a:p>
        </p:txBody>
      </p:sp>
      <p:sp>
        <p:nvSpPr>
          <p:cNvPr id="662" name="Google Shape;662;g394c34fda35_0_625"/>
          <p:cNvSpPr/>
          <p:nvPr/>
        </p:nvSpPr>
        <p:spPr>
          <a:xfrm>
            <a:off x="5507623" y="4334889"/>
            <a:ext cx="6246900" cy="1200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47"/>
              <a:buFont typeface="Inter"/>
              <a:buNone/>
            </a:pPr>
            <a:r>
              <a:rPr b="0" i="0" lang="en-US" sz="1446" u="none" cap="none" strike="noStrike">
                <a:solidFill>
                  <a:srgbClr val="002060"/>
                </a:solidFill>
                <a:latin typeface="Inter"/>
                <a:ea typeface="Inter"/>
                <a:cs typeface="Inter"/>
                <a:sym typeface="Inter"/>
              </a:rPr>
              <a:t>The BIA is the critical link between risk assessment and business continuity planning. It defines the "what" and "why" for resilience, turning abstract concepts into concrete priorities to protect enterprise value during disruptions.</a:t>
            </a:r>
            <a:endParaRPr b="0" i="0" sz="1446"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394c34fda35_0_4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87" name="Google Shape;187;g394c34fda35_0_4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88" name="Google Shape;188;g394c34fda35_0_40"/>
          <p:cNvSpPr/>
          <p:nvPr/>
        </p:nvSpPr>
        <p:spPr>
          <a:xfrm>
            <a:off x="4205865" y="619149"/>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Risk Assessment: The Foundation</a:t>
            </a:r>
            <a:endParaRPr i="0" sz="4450" u="none" cap="none" strike="noStrike"/>
          </a:p>
        </p:txBody>
      </p:sp>
      <p:sp>
        <p:nvSpPr>
          <p:cNvPr id="189" name="Google Shape;189;g394c34fda35_0_40"/>
          <p:cNvSpPr/>
          <p:nvPr/>
        </p:nvSpPr>
        <p:spPr>
          <a:xfrm>
            <a:off x="4205865" y="2376869"/>
            <a:ext cx="75564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Risk assessment is a structured process to identify, analyze, and evaluate potential threats and vulnerabilities. It forms the analytical foundation for effective resilience investments and continuity planning.</a:t>
            </a:r>
            <a:endParaRPr i="0" sz="1750" u="none" cap="none" strike="noStrike"/>
          </a:p>
        </p:txBody>
      </p:sp>
      <p:sp>
        <p:nvSpPr>
          <p:cNvPr id="190" name="Google Shape;190;g394c34fda35_0_40"/>
          <p:cNvSpPr/>
          <p:nvPr/>
        </p:nvSpPr>
        <p:spPr>
          <a:xfrm>
            <a:off x="4205865" y="4083630"/>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Systematic identification of threats and vulnerabilities</a:t>
            </a:r>
            <a:endParaRPr i="0" sz="1750" u="none" cap="none" strike="noStrike"/>
          </a:p>
        </p:txBody>
      </p:sp>
      <p:sp>
        <p:nvSpPr>
          <p:cNvPr id="191" name="Google Shape;191;g394c34fda35_0_40"/>
          <p:cNvSpPr/>
          <p:nvPr/>
        </p:nvSpPr>
        <p:spPr>
          <a:xfrm>
            <a:off x="4205865" y="452582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Analysis of likelihood and impact scenarios</a:t>
            </a:r>
            <a:endParaRPr i="0" sz="1750" u="none" cap="none" strike="noStrike"/>
          </a:p>
        </p:txBody>
      </p:sp>
      <p:sp>
        <p:nvSpPr>
          <p:cNvPr id="192" name="Google Shape;192;g394c34fda35_0_40"/>
          <p:cNvSpPr/>
          <p:nvPr/>
        </p:nvSpPr>
        <p:spPr>
          <a:xfrm>
            <a:off x="4205865" y="4968026"/>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Guides resilience investments and protection strategies</a:t>
            </a:r>
            <a:endParaRPr i="0" sz="1750" u="none" cap="none" strike="noStrike"/>
          </a:p>
        </p:txBody>
      </p:sp>
      <p:sp>
        <p:nvSpPr>
          <p:cNvPr id="193" name="Google Shape;193;g394c34fda35_0_40"/>
          <p:cNvSpPr/>
          <p:nvPr/>
        </p:nvSpPr>
        <p:spPr>
          <a:xfrm>
            <a:off x="4205865" y="5410224"/>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Continuously updated for evolving risks</a:t>
            </a:r>
            <a:endParaRPr i="0" sz="1750" u="none" cap="none" strike="noStrike"/>
          </a:p>
        </p:txBody>
      </p:sp>
      <p:pic>
        <p:nvPicPr>
          <p:cNvPr descr="At Risk Assessment - Free of Charge Creative Commons Clipboard image" id="194" name="Google Shape;194;g394c34fda35_0_40"/>
          <p:cNvPicPr preferRelativeResize="0"/>
          <p:nvPr/>
        </p:nvPicPr>
        <p:blipFill>
          <a:blip r:embed="rId3">
            <a:alphaModFix/>
          </a:blip>
          <a:stretch>
            <a:fillRect/>
          </a:stretch>
        </p:blipFill>
        <p:spPr>
          <a:xfrm>
            <a:off x="248874" y="2101351"/>
            <a:ext cx="3636750" cy="24244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394c34fda35_0_7"/>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669" name="Google Shape;669;g394c34fda35_0_7"/>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BREAK TIME</a:t>
            </a:r>
            <a:endParaRPr b="0" i="0" sz="7200" u="none" cap="none" strike="noStrike">
              <a:solidFill>
                <a:schemeClr val="dk2"/>
              </a:solidFill>
              <a:latin typeface="Arial"/>
              <a:ea typeface="Arial"/>
              <a:cs typeface="Arial"/>
              <a:sym typeface="Arial"/>
            </a:endParaRPr>
          </a:p>
        </p:txBody>
      </p:sp>
      <p:sp>
        <p:nvSpPr>
          <p:cNvPr id="670" name="Google Shape;670;g394c34fda35_0_7"/>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SzPct val="88235"/>
              <a:buNone/>
            </a:pPr>
            <a:r>
              <a:rPr b="0" lang="en-US" sz="2400"/>
              <a:t>Be back in 15 mins. </a:t>
            </a:r>
            <a:endParaRPr b="0"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394c34fda35_0_79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677" name="Google Shape;677;g394c34fda35_0_790"/>
          <p:cNvSpPr txBox="1"/>
          <p:nvPr/>
        </p:nvSpPr>
        <p:spPr>
          <a:xfrm>
            <a:off x="58725" y="467825"/>
            <a:ext cx="11754600" cy="1679700"/>
          </a:xfrm>
          <a:prstGeom prst="rect">
            <a:avLst/>
          </a:prstGeom>
          <a:noFill/>
          <a:ln>
            <a:noFill/>
          </a:ln>
        </p:spPr>
        <p:txBody>
          <a:bodyPr anchorCtr="0" anchor="t" bIns="45700" lIns="91425" spcFirstLastPara="1" rIns="91425" wrap="square" tIns="45700">
            <a:spAutoFit/>
          </a:bodyPr>
          <a:lstStyle/>
          <a:p>
            <a:pPr indent="0" lvl="0" marL="0" rtl="0" algn="l">
              <a:lnSpc>
                <a:spcPct val="124390"/>
              </a:lnSpc>
              <a:spcBef>
                <a:spcPts val="0"/>
              </a:spcBef>
              <a:spcAft>
                <a:spcPts val="0"/>
              </a:spcAft>
              <a:buClr>
                <a:schemeClr val="dk2"/>
              </a:buClr>
              <a:buSzPts val="4100"/>
              <a:buFont typeface="Nunito Sans"/>
              <a:buNone/>
            </a:pPr>
            <a:r>
              <a:rPr lang="en-US" sz="3100">
                <a:solidFill>
                  <a:schemeClr val="dk2"/>
                </a:solidFill>
                <a:latin typeface="Nunito Sans"/>
                <a:ea typeface="Nunito Sans"/>
                <a:cs typeface="Nunito Sans"/>
                <a:sym typeface="Nunito Sans"/>
              </a:rPr>
              <a:t>Identifying Key Business Processes and Resources (Systems, Data, People, Facilities)</a:t>
            </a:r>
            <a:endParaRPr sz="3100">
              <a:solidFill>
                <a:schemeClr val="dk1"/>
              </a:solidFill>
            </a:endParaRPr>
          </a:p>
          <a:p>
            <a:pPr indent="0" lvl="0" marL="0" marR="0" rtl="0" algn="l">
              <a:lnSpc>
                <a:spcPct val="107000"/>
              </a:lnSpc>
              <a:spcBef>
                <a:spcPts val="0"/>
              </a:spcBef>
              <a:spcAft>
                <a:spcPts val="0"/>
              </a:spcAft>
              <a:buClr>
                <a:srgbClr val="000000"/>
              </a:buClr>
              <a:buSzPts val="3600"/>
              <a:buFont typeface="Arial"/>
              <a:buNone/>
            </a:pPr>
            <a:r>
              <a:t/>
            </a:r>
            <a:endParaRPr sz="2600">
              <a:solidFill>
                <a:schemeClr val="dk2"/>
              </a:solidFill>
            </a:endParaRPr>
          </a:p>
        </p:txBody>
      </p:sp>
      <p:sp>
        <p:nvSpPr>
          <p:cNvPr id="678" name="Google Shape;678;g394c34fda35_0_790"/>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pic>
        <p:nvPicPr>
          <p:cNvPr descr="preencoded.png" id="679" name="Google Shape;679;g394c34fda35_0_790"/>
          <p:cNvPicPr preferRelativeResize="0"/>
          <p:nvPr/>
        </p:nvPicPr>
        <p:blipFill rotWithShape="1">
          <a:blip r:embed="rId3">
            <a:alphaModFix/>
          </a:blip>
          <a:srcRect b="11937" l="0" r="0" t="19102"/>
          <a:stretch/>
        </p:blipFill>
        <p:spPr>
          <a:xfrm>
            <a:off x="7989325" y="1789425"/>
            <a:ext cx="3699976" cy="3827374"/>
          </a:xfrm>
          <a:prstGeom prst="rect">
            <a:avLst/>
          </a:prstGeom>
          <a:noFill/>
          <a:ln>
            <a:noFill/>
          </a:ln>
        </p:spPr>
      </p:pic>
      <p:sp>
        <p:nvSpPr>
          <p:cNvPr id="680" name="Google Shape;680;g394c34fda35_0_790"/>
          <p:cNvSpPr/>
          <p:nvPr/>
        </p:nvSpPr>
        <p:spPr>
          <a:xfrm>
            <a:off x="149445" y="2043421"/>
            <a:ext cx="7680900" cy="13377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600"/>
              <a:buFont typeface="Inter"/>
              <a:buNone/>
            </a:pPr>
            <a:r>
              <a:rPr b="0" i="0" lang="en-US" sz="1600" u="none" cap="none" strike="noStrike">
                <a:solidFill>
                  <a:srgbClr val="002060"/>
                </a:solidFill>
                <a:latin typeface="Inter"/>
                <a:ea typeface="Inter"/>
                <a:cs typeface="Inter"/>
                <a:sym typeface="Inter"/>
              </a:rPr>
              <a:t>Recognizing core processes and supporting resources is the foundation for organizational resilience, recovery planning, and effective continuity management. Understanding what drives your business enables you to protect what matters most when disruptions occur.</a:t>
            </a:r>
            <a:endParaRPr b="0" i="0" sz="1600" u="none" cap="none" strike="noStrike"/>
          </a:p>
        </p:txBody>
      </p:sp>
      <p:sp>
        <p:nvSpPr>
          <p:cNvPr id="681" name="Google Shape;681;g394c34fda35_0_790"/>
          <p:cNvSpPr/>
          <p:nvPr/>
        </p:nvSpPr>
        <p:spPr>
          <a:xfrm>
            <a:off x="149445" y="4334779"/>
            <a:ext cx="7680900" cy="3345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Define key business processes and their criticality criteria</a:t>
            </a:r>
            <a:endParaRPr b="0" i="0" sz="1600" u="none" cap="none" strike="noStrike"/>
          </a:p>
        </p:txBody>
      </p:sp>
      <p:sp>
        <p:nvSpPr>
          <p:cNvPr id="682" name="Google Shape;682;g394c34fda35_0_790"/>
          <p:cNvSpPr/>
          <p:nvPr/>
        </p:nvSpPr>
        <p:spPr>
          <a:xfrm>
            <a:off x="149445" y="4742330"/>
            <a:ext cx="7680900" cy="3345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Identify supporting resources and map critical dependencies</a:t>
            </a:r>
            <a:endParaRPr b="0" i="0" sz="1600" u="none" cap="none" strike="noStrike"/>
          </a:p>
        </p:txBody>
      </p:sp>
      <p:sp>
        <p:nvSpPr>
          <p:cNvPr id="683" name="Google Shape;683;g394c34fda35_0_790"/>
          <p:cNvSpPr/>
          <p:nvPr/>
        </p:nvSpPr>
        <p:spPr>
          <a:xfrm>
            <a:off x="149445" y="5149881"/>
            <a:ext cx="7680900" cy="3345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Understand their essential role in business impact analysis</a:t>
            </a:r>
            <a:endParaRPr b="0" i="0" sz="1600" u="none" cap="none" strike="noStrike"/>
          </a:p>
        </p:txBody>
      </p:sp>
      <p:sp>
        <p:nvSpPr>
          <p:cNvPr id="684" name="Google Shape;684;g394c34fda35_0_790"/>
          <p:cNvSpPr/>
          <p:nvPr/>
        </p:nvSpPr>
        <p:spPr>
          <a:xfrm>
            <a:off x="149445" y="5557432"/>
            <a:ext cx="7680900" cy="334500"/>
          </a:xfrm>
          <a:prstGeom prst="rect">
            <a:avLst/>
          </a:prstGeom>
          <a:noFill/>
          <a:ln>
            <a:noFill/>
          </a:ln>
        </p:spPr>
        <p:txBody>
          <a:bodyPr anchorCtr="0" anchor="t" bIns="0" lIns="0" spcFirstLastPara="1" rIns="0" wrap="square" tIns="0">
            <a:noAutofit/>
          </a:bodyPr>
          <a:lstStyle/>
          <a:p>
            <a:pPr indent="-342900" lvl="0" marL="342900" marR="0" rtl="0" algn="l">
              <a:lnSpc>
                <a:spcPct val="162500"/>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Connect process identification to resilience and recovery strategies</a:t>
            </a:r>
            <a:endParaRPr b="0" i="0" sz="1600" u="none" cap="none" strike="noStrike"/>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394c34fda35_0_803"/>
          <p:cNvSpPr txBox="1"/>
          <p:nvPr>
            <p:ph type="title"/>
          </p:nvPr>
        </p:nvSpPr>
        <p:spPr>
          <a:xfrm>
            <a:off x="609600" y="1527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691" name="Google Shape;691;g394c34fda35_0_803"/>
          <p:cNvSpPr txBox="1"/>
          <p:nvPr>
            <p:ph idx="1" type="body"/>
          </p:nvPr>
        </p:nvSpPr>
        <p:spPr>
          <a:xfrm>
            <a:off x="609600" y="1073900"/>
            <a:ext cx="5424900" cy="5052300"/>
          </a:xfrm>
          <a:prstGeom prst="rect">
            <a:avLst/>
          </a:prstGeom>
          <a:noFill/>
          <a:ln>
            <a:noFill/>
          </a:ln>
        </p:spPr>
        <p:txBody>
          <a:bodyPr anchorCtr="0" anchor="t" bIns="45700" lIns="91425" spcFirstLastPara="1" rIns="91425" wrap="square" tIns="45700">
            <a:normAutofit/>
          </a:bodyPr>
          <a:lstStyle/>
          <a:p>
            <a:pPr indent="-381000" lvl="0" marL="457200" marR="1300480" rtl="0" algn="l">
              <a:lnSpc>
                <a:spcPct val="100000"/>
              </a:lnSpc>
              <a:spcBef>
                <a:spcPts val="1190"/>
              </a:spcBef>
              <a:spcAft>
                <a:spcPts val="0"/>
              </a:spcAft>
              <a:buSzPts val="2400"/>
              <a:buChar char="●"/>
            </a:pPr>
            <a:r>
              <a:rPr b="0" lang="en-US" sz="2400"/>
              <a:t>Introduction to business process identification</a:t>
            </a:r>
            <a:endParaRPr b="0" sz="2400"/>
          </a:p>
          <a:p>
            <a:pPr indent="-381000" lvl="0" marL="457200" rtl="0" algn="l">
              <a:lnSpc>
                <a:spcPct val="115000"/>
              </a:lnSpc>
              <a:spcBef>
                <a:spcPts val="0"/>
              </a:spcBef>
              <a:spcAft>
                <a:spcPts val="0"/>
              </a:spcAft>
              <a:buSzPts val="2400"/>
              <a:buChar char="●"/>
            </a:pPr>
            <a:r>
              <a:rPr b="0" lang="en-US" sz="2400"/>
              <a:t>Linking processes to resilience goals</a:t>
            </a:r>
            <a:endParaRPr b="0" sz="2400"/>
          </a:p>
          <a:p>
            <a:pPr indent="-381000" lvl="0" marL="457200" rtl="0" algn="l">
              <a:lnSpc>
                <a:spcPct val="115000"/>
              </a:lnSpc>
              <a:spcBef>
                <a:spcPts val="0"/>
              </a:spcBef>
              <a:spcAft>
                <a:spcPts val="0"/>
              </a:spcAft>
              <a:buSzPts val="2400"/>
              <a:buChar char="●"/>
            </a:pPr>
            <a:r>
              <a:rPr b="0" lang="en-US" sz="2400"/>
              <a:t>Categorizing resources (systems, data, people, facilities)</a:t>
            </a:r>
            <a:endParaRPr b="0" sz="2400"/>
          </a:p>
          <a:p>
            <a:pPr indent="-381000" lvl="0" marL="457200" rtl="0" algn="l">
              <a:lnSpc>
                <a:spcPct val="115000"/>
              </a:lnSpc>
              <a:spcBef>
                <a:spcPts val="0"/>
              </a:spcBef>
              <a:spcAft>
                <a:spcPts val="0"/>
              </a:spcAft>
              <a:buSzPts val="2400"/>
              <a:buChar char="●"/>
            </a:pPr>
            <a:r>
              <a:rPr b="0" lang="en-US" sz="2400"/>
              <a:t>Mapping dependencies and interconnections</a:t>
            </a:r>
            <a:endParaRPr b="0" sz="2400"/>
          </a:p>
          <a:p>
            <a:pPr indent="-381000" lvl="0" marL="457200" rtl="0" algn="l">
              <a:lnSpc>
                <a:spcPct val="115000"/>
              </a:lnSpc>
              <a:spcBef>
                <a:spcPts val="0"/>
              </a:spcBef>
              <a:spcAft>
                <a:spcPts val="0"/>
              </a:spcAft>
              <a:buSzPts val="2400"/>
              <a:buChar char="●"/>
            </a:pPr>
            <a:r>
              <a:rPr b="0" lang="en-US" sz="2400"/>
              <a:t>Documenting findings for continuity planning</a:t>
            </a:r>
            <a:endParaRPr b="0" sz="2400"/>
          </a:p>
        </p:txBody>
      </p:sp>
      <p:sp>
        <p:nvSpPr>
          <p:cNvPr id="692" name="Google Shape;692;g394c34fda35_0_80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93" name="Google Shape;693;g394c34fda35_0_80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94" name="Google Shape;694;g394c34fda35_0_803"/>
          <p:cNvSpPr txBox="1"/>
          <p:nvPr>
            <p:ph idx="1" type="body"/>
          </p:nvPr>
        </p:nvSpPr>
        <p:spPr>
          <a:xfrm>
            <a:off x="6034525" y="1073900"/>
            <a:ext cx="6056100" cy="5052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Define key business processes and supporting resources</a:t>
            </a:r>
            <a:endParaRPr b="0" sz="2400"/>
          </a:p>
          <a:p>
            <a:pPr indent="-381000" lvl="0" marL="457200" rtl="0" algn="l">
              <a:lnSpc>
                <a:spcPct val="115000"/>
              </a:lnSpc>
              <a:spcBef>
                <a:spcPts val="0"/>
              </a:spcBef>
              <a:spcAft>
                <a:spcPts val="0"/>
              </a:spcAft>
              <a:buSzPts val="2400"/>
              <a:buChar char="●"/>
            </a:pPr>
            <a:r>
              <a:rPr b="0" lang="en-US" sz="2400"/>
              <a:t>Recognize dependencies between functions and systems</a:t>
            </a:r>
            <a:endParaRPr b="0" sz="2400"/>
          </a:p>
          <a:p>
            <a:pPr indent="-381000" lvl="0" marL="457200" rtl="0" algn="l">
              <a:lnSpc>
                <a:spcPct val="115000"/>
              </a:lnSpc>
              <a:spcBef>
                <a:spcPts val="0"/>
              </a:spcBef>
              <a:spcAft>
                <a:spcPts val="0"/>
              </a:spcAft>
              <a:buSzPts val="2400"/>
              <a:buChar char="●"/>
            </a:pPr>
            <a:r>
              <a:rPr b="0" lang="en-US" sz="2400"/>
              <a:t>Explain why accurate documentation is essential for resilience</a:t>
            </a:r>
            <a:endParaRPr b="0" sz="2400"/>
          </a:p>
          <a:p>
            <a:pPr indent="-381000" lvl="0" marL="457200" rtl="0" algn="l">
              <a:lnSpc>
                <a:spcPct val="115000"/>
              </a:lnSpc>
              <a:spcBef>
                <a:spcPts val="0"/>
              </a:spcBef>
              <a:spcAft>
                <a:spcPts val="0"/>
              </a:spcAft>
              <a:buSzPts val="2400"/>
              <a:buChar char="●"/>
            </a:pPr>
            <a:r>
              <a:rPr b="0" lang="en-US" sz="2400"/>
              <a:t>Relate this activity to DRI Professional Practices 3 and 5</a:t>
            </a:r>
            <a:endParaRPr b="0" sz="2400"/>
          </a:p>
        </p:txBody>
      </p:sp>
      <p:sp>
        <p:nvSpPr>
          <p:cNvPr id="695" name="Google Shape;695;g394c34fda35_0_803"/>
          <p:cNvSpPr txBox="1"/>
          <p:nvPr>
            <p:ph type="title"/>
          </p:nvPr>
        </p:nvSpPr>
        <p:spPr>
          <a:xfrm>
            <a:off x="6034525" y="1527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394c34fda35_0_81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02" name="Google Shape;702;g394c34fda35_0_81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03" name="Google Shape;703;g394c34fda35_0_813"/>
          <p:cNvPicPr preferRelativeResize="0"/>
          <p:nvPr/>
        </p:nvPicPr>
        <p:blipFill rotWithShape="1">
          <a:blip r:embed="rId3">
            <a:alphaModFix/>
          </a:blip>
          <a:srcRect b="13642" l="0" r="0" t="38131"/>
          <a:stretch/>
        </p:blipFill>
        <p:spPr>
          <a:xfrm>
            <a:off x="158775" y="1396475"/>
            <a:ext cx="5486400" cy="3968827"/>
          </a:xfrm>
          <a:prstGeom prst="rect">
            <a:avLst/>
          </a:prstGeom>
          <a:noFill/>
          <a:ln>
            <a:noFill/>
          </a:ln>
        </p:spPr>
      </p:pic>
      <p:sp>
        <p:nvSpPr>
          <p:cNvPr id="704" name="Google Shape;704;g394c34fda35_0_813"/>
          <p:cNvSpPr/>
          <p:nvPr/>
        </p:nvSpPr>
        <p:spPr>
          <a:xfrm>
            <a:off x="6089698" y="248975"/>
            <a:ext cx="57453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Why Identifying Key Processes Matters</a:t>
            </a:r>
            <a:endParaRPr b="0" i="0" sz="4450" u="none" cap="none" strike="noStrike"/>
          </a:p>
        </p:txBody>
      </p:sp>
      <p:sp>
        <p:nvSpPr>
          <p:cNvPr id="705" name="Google Shape;705;g394c34fda35_0_813"/>
          <p:cNvSpPr/>
          <p:nvPr/>
        </p:nvSpPr>
        <p:spPr>
          <a:xfrm>
            <a:off x="6089698" y="1962614"/>
            <a:ext cx="57453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Process identification forms the cornerstone of effective business continuity and resilience planning. Without understanding what processes drive your organization, you cannot effectively prioritize protection and recovery efforts.</a:t>
            </a:r>
            <a:endParaRPr b="0" i="0" sz="1750" u="none" cap="none" strike="noStrike"/>
          </a:p>
        </p:txBody>
      </p:sp>
      <p:sp>
        <p:nvSpPr>
          <p:cNvPr id="706" name="Google Shape;706;g394c34fda35_0_813"/>
          <p:cNvSpPr/>
          <p:nvPr/>
        </p:nvSpPr>
        <p:spPr>
          <a:xfrm>
            <a:off x="5983200" y="4142350"/>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Enables accurate business impact analysis and risk assessment</a:t>
            </a:r>
            <a:endParaRPr b="0" i="0" sz="1472" u="none" cap="none" strike="noStrike"/>
          </a:p>
        </p:txBody>
      </p:sp>
      <p:sp>
        <p:nvSpPr>
          <p:cNvPr id="707" name="Google Shape;707;g394c34fda35_0_813"/>
          <p:cNvSpPr/>
          <p:nvPr/>
        </p:nvSpPr>
        <p:spPr>
          <a:xfrm>
            <a:off x="5983200" y="4514499"/>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Supports resource allocation for continuity investments</a:t>
            </a:r>
            <a:endParaRPr b="0" i="0" sz="1472" u="none" cap="none" strike="noStrike"/>
          </a:p>
        </p:txBody>
      </p:sp>
      <p:sp>
        <p:nvSpPr>
          <p:cNvPr id="708" name="Google Shape;708;g394c34fda35_0_813"/>
          <p:cNvSpPr/>
          <p:nvPr/>
        </p:nvSpPr>
        <p:spPr>
          <a:xfrm>
            <a:off x="5983200" y="4886649"/>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Guides recovery time and recovery point objective setting</a:t>
            </a:r>
            <a:endParaRPr b="0" i="0" sz="1472" u="none" cap="none" strike="noStrike"/>
          </a:p>
        </p:txBody>
      </p:sp>
      <p:sp>
        <p:nvSpPr>
          <p:cNvPr id="709" name="Google Shape;709;g394c34fda35_0_813"/>
          <p:cNvSpPr/>
          <p:nvPr/>
        </p:nvSpPr>
        <p:spPr>
          <a:xfrm>
            <a:off x="5983200" y="5258798"/>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Identifies single points of failure before they cause disruption</a:t>
            </a:r>
            <a:endParaRPr b="0" i="0" sz="1472" u="none" cap="none" strike="noStrike"/>
          </a:p>
        </p:txBody>
      </p:sp>
      <p:sp>
        <p:nvSpPr>
          <p:cNvPr id="710" name="Google Shape;710;g394c34fda35_0_813"/>
          <p:cNvSpPr/>
          <p:nvPr/>
        </p:nvSpPr>
        <p:spPr>
          <a:xfrm>
            <a:off x="5983200" y="5630948"/>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Creates foundation for resilience strategy development</a:t>
            </a:r>
            <a:endParaRPr b="0" i="0" sz="1472" u="none" cap="none" strike="noStrike"/>
          </a:p>
        </p:txBody>
      </p:sp>
      <p:sp>
        <p:nvSpPr>
          <p:cNvPr id="711" name="Google Shape;711;g394c34fda35_0_813"/>
          <p:cNvSpPr/>
          <p:nvPr/>
        </p:nvSpPr>
        <p:spPr>
          <a:xfrm>
            <a:off x="5983200" y="6003097"/>
            <a:ext cx="5958300" cy="305400"/>
          </a:xfrm>
          <a:prstGeom prst="rect">
            <a:avLst/>
          </a:prstGeom>
          <a:noFill/>
          <a:ln>
            <a:noFill/>
          </a:ln>
        </p:spPr>
        <p:txBody>
          <a:bodyPr anchorCtr="0" anchor="t" bIns="0" lIns="0" spcFirstLastPara="1" rIns="0" wrap="square" tIns="0">
            <a:noAutofit/>
          </a:bodyPr>
          <a:lstStyle/>
          <a:p>
            <a:pPr indent="-288578" lvl="0" marL="288579" marR="0" rtl="0" algn="l">
              <a:lnSpc>
                <a:spcPct val="162857"/>
              </a:lnSpc>
              <a:spcBef>
                <a:spcPts val="0"/>
              </a:spcBef>
              <a:spcAft>
                <a:spcPts val="0"/>
              </a:spcAft>
              <a:buClr>
                <a:srgbClr val="002060"/>
              </a:buClr>
              <a:buSzPts val="1473"/>
              <a:buFont typeface="Inter"/>
              <a:buChar char="•"/>
            </a:pPr>
            <a:r>
              <a:rPr b="0" i="0" lang="en-US" sz="1472" u="none" cap="none" strike="noStrike">
                <a:solidFill>
                  <a:srgbClr val="002060"/>
                </a:solidFill>
                <a:latin typeface="Inter"/>
                <a:ea typeface="Inter"/>
                <a:cs typeface="Inter"/>
                <a:sym typeface="Inter"/>
              </a:rPr>
              <a:t>Ensures regulatory compliance and audit readiness</a:t>
            </a:r>
            <a:endParaRPr b="0" i="0" sz="1472" u="none" cap="none" strike="noStrike"/>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394c34fda35_0_82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18" name="Google Shape;718;g394c34fda35_0_82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19" name="Google Shape;719;g394c34fda35_0_828"/>
          <p:cNvPicPr preferRelativeResize="0"/>
          <p:nvPr/>
        </p:nvPicPr>
        <p:blipFill rotWithShape="1">
          <a:blip r:embed="rId3">
            <a:alphaModFix/>
          </a:blip>
          <a:srcRect b="0" l="0" r="0" t="0"/>
          <a:stretch/>
        </p:blipFill>
        <p:spPr>
          <a:xfrm>
            <a:off x="8149325" y="788700"/>
            <a:ext cx="3634175" cy="5451251"/>
          </a:xfrm>
          <a:prstGeom prst="rect">
            <a:avLst/>
          </a:prstGeom>
          <a:noFill/>
          <a:ln>
            <a:noFill/>
          </a:ln>
        </p:spPr>
      </p:pic>
      <p:sp>
        <p:nvSpPr>
          <p:cNvPr id="720" name="Google Shape;720;g394c34fda35_0_828"/>
          <p:cNvSpPr/>
          <p:nvPr/>
        </p:nvSpPr>
        <p:spPr>
          <a:xfrm>
            <a:off x="220666" y="272934"/>
            <a:ext cx="7707900" cy="1282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4000"/>
              <a:buFont typeface="Nunito Sans"/>
              <a:buNone/>
            </a:pPr>
            <a:r>
              <a:rPr b="0" i="0" lang="en-US" sz="4000" u="none" cap="none" strike="noStrike">
                <a:solidFill>
                  <a:srgbClr val="D1282E"/>
                </a:solidFill>
                <a:latin typeface="Nunito Sans"/>
                <a:ea typeface="Nunito Sans"/>
                <a:cs typeface="Nunito Sans"/>
                <a:sym typeface="Nunito Sans"/>
              </a:rPr>
              <a:t>What Defines a "Key" Business Process</a:t>
            </a:r>
            <a:endParaRPr b="0" i="0" sz="4000" u="none" cap="none" strike="noStrike"/>
          </a:p>
        </p:txBody>
      </p:sp>
      <p:sp>
        <p:nvSpPr>
          <p:cNvPr id="721" name="Google Shape;721;g394c34fda35_0_828"/>
          <p:cNvSpPr/>
          <p:nvPr/>
        </p:nvSpPr>
        <p:spPr>
          <a:xfrm>
            <a:off x="220666" y="1862895"/>
            <a:ext cx="7707900" cy="9843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600"/>
              <a:buFont typeface="Inter"/>
              <a:buNone/>
            </a:pPr>
            <a:r>
              <a:rPr i="0" lang="en-US" sz="1600" u="none" cap="none" strike="noStrike">
                <a:solidFill>
                  <a:srgbClr val="002060"/>
                </a:solidFill>
              </a:rPr>
              <a:t>Not all processes are created equal. Key processes are those whose disruption would significantly impact organizational objectives, stakeholder expectations, or regulatory compliance requirements.</a:t>
            </a:r>
            <a:endParaRPr i="0" sz="1600" u="none" cap="none" strike="noStrike"/>
          </a:p>
        </p:txBody>
      </p:sp>
      <p:sp>
        <p:nvSpPr>
          <p:cNvPr id="722" name="Google Shape;722;g394c34fda35_0_828"/>
          <p:cNvSpPr/>
          <p:nvPr/>
        </p:nvSpPr>
        <p:spPr>
          <a:xfrm>
            <a:off x="220666" y="3078047"/>
            <a:ext cx="7707900" cy="3282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Time sensitivity: Process disruption creates immediate business impact</a:t>
            </a:r>
            <a:endParaRPr b="0" i="0" sz="1600" u="none" cap="none" strike="noStrike"/>
          </a:p>
        </p:txBody>
      </p:sp>
      <p:sp>
        <p:nvSpPr>
          <p:cNvPr id="723" name="Google Shape;723;g394c34fda35_0_828"/>
          <p:cNvSpPr/>
          <p:nvPr/>
        </p:nvSpPr>
        <p:spPr>
          <a:xfrm>
            <a:off x="220666" y="3477978"/>
            <a:ext cx="7707900" cy="3282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Revenue generation: Directly contributes to organizational income streams</a:t>
            </a:r>
            <a:endParaRPr b="0" i="0" sz="1600" u="none" cap="none" strike="noStrike"/>
          </a:p>
        </p:txBody>
      </p:sp>
      <p:sp>
        <p:nvSpPr>
          <p:cNvPr id="724" name="Google Shape;724;g394c34fda35_0_828"/>
          <p:cNvSpPr/>
          <p:nvPr/>
        </p:nvSpPr>
        <p:spPr>
          <a:xfrm>
            <a:off x="220666" y="3877909"/>
            <a:ext cx="7707900" cy="6564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Regulatory requirement: Mandated by law, industry standards, or compliance frameworks</a:t>
            </a:r>
            <a:endParaRPr b="0" i="0" sz="1600" u="none" cap="none" strike="noStrike"/>
          </a:p>
        </p:txBody>
      </p:sp>
      <p:sp>
        <p:nvSpPr>
          <p:cNvPr id="725" name="Google Shape;725;g394c34fda35_0_828"/>
          <p:cNvSpPr/>
          <p:nvPr/>
        </p:nvSpPr>
        <p:spPr>
          <a:xfrm>
            <a:off x="220666" y="4605976"/>
            <a:ext cx="7707900" cy="3282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Reputation impact: Failure affects brand, customer trust, or market position</a:t>
            </a:r>
            <a:endParaRPr b="0" i="0" sz="1600" u="none" cap="none" strike="noStrike"/>
          </a:p>
        </p:txBody>
      </p:sp>
      <p:sp>
        <p:nvSpPr>
          <p:cNvPr id="726" name="Google Shape;726;g394c34fda35_0_828"/>
          <p:cNvSpPr/>
          <p:nvPr/>
        </p:nvSpPr>
        <p:spPr>
          <a:xfrm>
            <a:off x="220666" y="5005907"/>
            <a:ext cx="7707900" cy="6564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Customer service: Essential for meeting customer commitments and expectations</a:t>
            </a:r>
            <a:endParaRPr b="0" i="0" sz="1600" u="none" cap="none" strike="noStrike"/>
          </a:p>
        </p:txBody>
      </p:sp>
      <p:sp>
        <p:nvSpPr>
          <p:cNvPr id="727" name="Google Shape;727;g394c34fda35_0_828"/>
          <p:cNvSpPr/>
          <p:nvPr/>
        </p:nvSpPr>
        <p:spPr>
          <a:xfrm>
            <a:off x="220666" y="5733974"/>
            <a:ext cx="7707900" cy="656400"/>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002060"/>
              </a:buClr>
              <a:buSzPts val="1600"/>
              <a:buFont typeface="Inter"/>
              <a:buChar char="•"/>
            </a:pPr>
            <a:r>
              <a:rPr b="0" i="0" lang="en-US" sz="1600" u="none" cap="none" strike="noStrike">
                <a:solidFill>
                  <a:srgbClr val="002060"/>
                </a:solidFill>
                <a:latin typeface="Inter"/>
                <a:ea typeface="Inter"/>
                <a:cs typeface="Inter"/>
                <a:sym typeface="Inter"/>
              </a:rPr>
              <a:t>Operational dependency: Other processes cannot function without this process</a:t>
            </a:r>
            <a:endParaRPr b="0" i="0" sz="1600" u="none" cap="none" strike="noStrike"/>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394c34fda35_0_84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34" name="Google Shape;734;g394c34fda35_0_84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35" name="Google Shape;735;g394c34fda35_0_843"/>
          <p:cNvPicPr preferRelativeResize="0"/>
          <p:nvPr/>
        </p:nvPicPr>
        <p:blipFill rotWithShape="1">
          <a:blip r:embed="rId3">
            <a:alphaModFix/>
          </a:blip>
          <a:srcRect b="0" l="0" r="0" t="0"/>
          <a:stretch/>
        </p:blipFill>
        <p:spPr>
          <a:xfrm>
            <a:off x="359825" y="82975"/>
            <a:ext cx="11686672" cy="1919451"/>
          </a:xfrm>
          <a:prstGeom prst="rect">
            <a:avLst/>
          </a:prstGeom>
          <a:noFill/>
          <a:ln>
            <a:noFill/>
          </a:ln>
        </p:spPr>
      </p:pic>
      <p:sp>
        <p:nvSpPr>
          <p:cNvPr id="736" name="Google Shape;736;g394c34fda35_0_843"/>
          <p:cNvSpPr/>
          <p:nvPr/>
        </p:nvSpPr>
        <p:spPr>
          <a:xfrm>
            <a:off x="560685" y="2442957"/>
            <a:ext cx="6447900" cy="5004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D1282E"/>
              </a:buClr>
              <a:buSzPts val="3125"/>
              <a:buFont typeface="Nunito Sans"/>
              <a:buNone/>
            </a:pPr>
            <a:r>
              <a:rPr b="0" i="0" lang="en-US" sz="3125" u="none" cap="none" strike="noStrike">
                <a:solidFill>
                  <a:srgbClr val="D1282E"/>
                </a:solidFill>
                <a:latin typeface="Nunito Sans"/>
                <a:ea typeface="Nunito Sans"/>
                <a:cs typeface="Nunito Sans"/>
                <a:sym typeface="Nunito Sans"/>
              </a:rPr>
              <a:t>Understanding Resource Categories</a:t>
            </a:r>
            <a:endParaRPr b="0" i="0" sz="3125" u="none" cap="none" strike="noStrike"/>
          </a:p>
        </p:txBody>
      </p:sp>
      <p:sp>
        <p:nvSpPr>
          <p:cNvPr id="737" name="Google Shape;737;g394c34fda35_0_843"/>
          <p:cNvSpPr/>
          <p:nvPr/>
        </p:nvSpPr>
        <p:spPr>
          <a:xfrm>
            <a:off x="560685" y="3183725"/>
            <a:ext cx="11070900" cy="51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250"/>
              <a:buFont typeface="Inter"/>
              <a:buNone/>
            </a:pPr>
            <a:r>
              <a:rPr b="0" i="0" lang="en-US" sz="1250" u="none" cap="none" strike="noStrike">
                <a:solidFill>
                  <a:srgbClr val="002060"/>
                </a:solidFill>
                <a:latin typeface="Inter"/>
                <a:ea typeface="Inter"/>
                <a:cs typeface="Inter"/>
                <a:sym typeface="Inter"/>
              </a:rPr>
              <a:t>Business processes depend on four main categories of resources. Each category presents unique risks, dependencies, and protection requirements that must be understood for effective continuity planning.</a:t>
            </a:r>
            <a:endParaRPr b="0" i="0" sz="1250" u="none" cap="none" strike="noStrike"/>
          </a:p>
        </p:txBody>
      </p:sp>
      <p:sp>
        <p:nvSpPr>
          <p:cNvPr id="738" name="Google Shape;738;g394c34fda35_0_843"/>
          <p:cNvSpPr/>
          <p:nvPr/>
        </p:nvSpPr>
        <p:spPr>
          <a:xfrm>
            <a:off x="560685" y="3876669"/>
            <a:ext cx="5455200" cy="1191900"/>
          </a:xfrm>
          <a:prstGeom prst="roundRect">
            <a:avLst>
              <a:gd fmla="val 5644" name="adj"/>
            </a:avLst>
          </a:prstGeom>
          <a:solidFill>
            <a:srgbClr val="F6D5D5"/>
          </a:solidFill>
          <a:ln cap="flat" cmpd="sng" w="7950">
            <a:solidFill>
              <a:srgbClr val="DCBBBB"/>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739" name="Google Shape;739;g394c34fda35_0_843"/>
          <p:cNvSpPr/>
          <p:nvPr/>
        </p:nvSpPr>
        <p:spPr>
          <a:xfrm>
            <a:off x="727174" y="4389432"/>
            <a:ext cx="5122200" cy="51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250"/>
              <a:buFont typeface="Inter"/>
              <a:buNone/>
            </a:pPr>
            <a:r>
              <a:rPr b="0" i="0" lang="en-US" sz="1250" u="none" cap="none" strike="noStrike">
                <a:solidFill>
                  <a:srgbClr val="002060"/>
                </a:solidFill>
                <a:latin typeface="Inter"/>
                <a:ea typeface="Inter"/>
                <a:cs typeface="Inter"/>
                <a:sym typeface="Inter"/>
              </a:rPr>
              <a:t>Technology infrastructure, software applications, networks, and digital platforms that enable process execution</a:t>
            </a:r>
            <a:endParaRPr b="0" i="0" sz="1250" u="none" cap="none" strike="noStrike"/>
          </a:p>
        </p:txBody>
      </p:sp>
      <p:sp>
        <p:nvSpPr>
          <p:cNvPr id="740" name="Google Shape;740;g394c34fda35_0_843"/>
          <p:cNvSpPr/>
          <p:nvPr/>
        </p:nvSpPr>
        <p:spPr>
          <a:xfrm>
            <a:off x="6176070" y="3876669"/>
            <a:ext cx="5455200" cy="1191900"/>
          </a:xfrm>
          <a:prstGeom prst="roundRect">
            <a:avLst>
              <a:gd fmla="val 5644" name="adj"/>
            </a:avLst>
          </a:prstGeom>
          <a:solidFill>
            <a:srgbClr val="F6D5D5"/>
          </a:solidFill>
          <a:ln cap="flat" cmpd="sng" w="7950">
            <a:solidFill>
              <a:srgbClr val="DCBBBB"/>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741" name="Google Shape;741;g394c34fda35_0_843"/>
          <p:cNvSpPr/>
          <p:nvPr/>
        </p:nvSpPr>
        <p:spPr>
          <a:xfrm>
            <a:off x="6342559" y="4043158"/>
            <a:ext cx="2002500" cy="250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2060"/>
              </a:buClr>
              <a:buSzPts val="1542"/>
              <a:buFont typeface="Nunito Sans"/>
              <a:buNone/>
            </a:pPr>
            <a:r>
              <a:rPr b="0" i="0" lang="en-US" sz="1541" u="none" cap="none" strike="noStrike">
                <a:solidFill>
                  <a:srgbClr val="002060"/>
                </a:solidFill>
                <a:latin typeface="Nunito Sans"/>
                <a:ea typeface="Nunito Sans"/>
                <a:cs typeface="Nunito Sans"/>
                <a:sym typeface="Nunito Sans"/>
              </a:rPr>
              <a:t>Data &amp; Information</a:t>
            </a:r>
            <a:endParaRPr b="0" i="0" sz="1541" u="none" cap="none" strike="noStrike"/>
          </a:p>
        </p:txBody>
      </p:sp>
      <p:sp>
        <p:nvSpPr>
          <p:cNvPr id="742" name="Google Shape;742;g394c34fda35_0_843"/>
          <p:cNvSpPr/>
          <p:nvPr/>
        </p:nvSpPr>
        <p:spPr>
          <a:xfrm>
            <a:off x="6342559" y="4389432"/>
            <a:ext cx="5122200" cy="51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250"/>
              <a:buFont typeface="Inter"/>
              <a:buNone/>
            </a:pPr>
            <a:r>
              <a:rPr b="0" i="0" lang="en-US" sz="1250" u="none" cap="none" strike="noStrike">
                <a:solidFill>
                  <a:srgbClr val="002060"/>
                </a:solidFill>
                <a:latin typeface="Inter"/>
                <a:ea typeface="Inter"/>
                <a:cs typeface="Inter"/>
                <a:sym typeface="Inter"/>
              </a:rPr>
              <a:t>Critical information assets, databases, documents, and intellectual property required for operations</a:t>
            </a:r>
            <a:endParaRPr b="0" i="0" sz="1250" u="none" cap="none" strike="noStrike"/>
          </a:p>
        </p:txBody>
      </p:sp>
      <p:sp>
        <p:nvSpPr>
          <p:cNvPr id="743" name="Google Shape;743;g394c34fda35_0_843"/>
          <p:cNvSpPr/>
          <p:nvPr/>
        </p:nvSpPr>
        <p:spPr>
          <a:xfrm>
            <a:off x="560685" y="5228823"/>
            <a:ext cx="5455200" cy="1191900"/>
          </a:xfrm>
          <a:prstGeom prst="roundRect">
            <a:avLst>
              <a:gd fmla="val 5644" name="adj"/>
            </a:avLst>
          </a:prstGeom>
          <a:solidFill>
            <a:srgbClr val="F6D5D5"/>
          </a:solidFill>
          <a:ln cap="flat" cmpd="sng" w="7950">
            <a:solidFill>
              <a:srgbClr val="DCBBBB"/>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744" name="Google Shape;744;g394c34fda35_0_843"/>
          <p:cNvSpPr/>
          <p:nvPr/>
        </p:nvSpPr>
        <p:spPr>
          <a:xfrm>
            <a:off x="727174" y="5741586"/>
            <a:ext cx="5122200" cy="51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250"/>
              <a:buFont typeface="Inter"/>
              <a:buNone/>
            </a:pPr>
            <a:r>
              <a:rPr b="0" i="0" lang="en-US" sz="1250" u="none" cap="none" strike="noStrike">
                <a:solidFill>
                  <a:srgbClr val="002060"/>
                </a:solidFill>
                <a:latin typeface="Inter"/>
                <a:ea typeface="Inter"/>
                <a:cs typeface="Inter"/>
                <a:sym typeface="Inter"/>
              </a:rPr>
              <a:t>Key personnel, specialized skills, decision-making authorities, and human resources needed for process delivery</a:t>
            </a:r>
            <a:endParaRPr b="0" i="0" sz="1250" u="none" cap="none" strike="noStrike"/>
          </a:p>
        </p:txBody>
      </p:sp>
      <p:sp>
        <p:nvSpPr>
          <p:cNvPr id="745" name="Google Shape;745;g394c34fda35_0_843"/>
          <p:cNvSpPr/>
          <p:nvPr/>
        </p:nvSpPr>
        <p:spPr>
          <a:xfrm>
            <a:off x="6176070" y="5228823"/>
            <a:ext cx="5455200" cy="1191900"/>
          </a:xfrm>
          <a:prstGeom prst="roundRect">
            <a:avLst>
              <a:gd fmla="val 5644" name="adj"/>
            </a:avLst>
          </a:prstGeom>
          <a:solidFill>
            <a:srgbClr val="F6D5D5"/>
          </a:solidFill>
          <a:ln cap="flat" cmpd="sng" w="7950">
            <a:solidFill>
              <a:srgbClr val="DCBBBB"/>
            </a:solidFill>
            <a:prstDash val="solid"/>
            <a:round/>
            <a:headEnd len="sm" w="sm" type="none"/>
            <a:tailEnd len="sm" w="sm" type="none"/>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746" name="Google Shape;746;g394c34fda35_0_843"/>
          <p:cNvSpPr/>
          <p:nvPr/>
        </p:nvSpPr>
        <p:spPr>
          <a:xfrm>
            <a:off x="6342559" y="5395312"/>
            <a:ext cx="2002500" cy="250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2060"/>
              </a:buClr>
              <a:buSzPts val="1542"/>
              <a:buFont typeface="Nunito Sans"/>
              <a:buNone/>
            </a:pPr>
            <a:r>
              <a:rPr b="0" i="0" lang="en-US" sz="1541" u="none" cap="none" strike="noStrike">
                <a:solidFill>
                  <a:srgbClr val="002060"/>
                </a:solidFill>
                <a:latin typeface="Nunito Sans"/>
                <a:ea typeface="Nunito Sans"/>
                <a:cs typeface="Nunito Sans"/>
                <a:sym typeface="Nunito Sans"/>
              </a:rPr>
              <a:t>Facilities &amp; Assets</a:t>
            </a:r>
            <a:endParaRPr b="0" i="0" sz="1541" u="none" cap="none" strike="noStrike"/>
          </a:p>
        </p:txBody>
      </p:sp>
      <p:sp>
        <p:nvSpPr>
          <p:cNvPr id="747" name="Google Shape;747;g394c34fda35_0_843"/>
          <p:cNvSpPr/>
          <p:nvPr/>
        </p:nvSpPr>
        <p:spPr>
          <a:xfrm>
            <a:off x="6342559" y="5741586"/>
            <a:ext cx="5122200" cy="512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250"/>
              <a:buFont typeface="Inter"/>
              <a:buNone/>
            </a:pPr>
            <a:r>
              <a:rPr b="0" i="0" lang="en-US" sz="1250" u="none" cap="none" strike="noStrike">
                <a:solidFill>
                  <a:srgbClr val="002060"/>
                </a:solidFill>
                <a:latin typeface="Inter"/>
                <a:ea typeface="Inter"/>
                <a:cs typeface="Inter"/>
                <a:sym typeface="Inter"/>
              </a:rPr>
              <a:t>Physical locations, equipment, utilities, and infrastructure supporting business operations</a:t>
            </a:r>
            <a:endParaRPr b="0" i="0" sz="1250" u="none" cap="none" strike="noStrike"/>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394c34fda35_0_86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54" name="Google Shape;754;g394c34fda35_0_86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55" name="Google Shape;755;g394c34fda35_0_862"/>
          <p:cNvPicPr preferRelativeResize="0"/>
          <p:nvPr/>
        </p:nvPicPr>
        <p:blipFill rotWithShape="1">
          <a:blip r:embed="rId3">
            <a:alphaModFix/>
          </a:blip>
          <a:srcRect b="0" l="0" r="0" t="0"/>
          <a:stretch/>
        </p:blipFill>
        <p:spPr>
          <a:xfrm>
            <a:off x="235525" y="221950"/>
            <a:ext cx="4131767" cy="6197650"/>
          </a:xfrm>
          <a:prstGeom prst="rect">
            <a:avLst/>
          </a:prstGeom>
          <a:noFill/>
          <a:ln>
            <a:noFill/>
          </a:ln>
        </p:spPr>
      </p:pic>
      <p:sp>
        <p:nvSpPr>
          <p:cNvPr id="756" name="Google Shape;756;g394c34fda35_0_862"/>
          <p:cNvSpPr/>
          <p:nvPr/>
        </p:nvSpPr>
        <p:spPr>
          <a:xfrm>
            <a:off x="4929226" y="571275"/>
            <a:ext cx="5331600" cy="5748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580"/>
              <a:buFont typeface="Nunito Sans"/>
              <a:buNone/>
            </a:pPr>
            <a:r>
              <a:rPr b="0" i="0" lang="en-US" sz="3580" u="none" cap="none" strike="noStrike">
                <a:solidFill>
                  <a:srgbClr val="D1282E"/>
                </a:solidFill>
                <a:latin typeface="Nunito Sans"/>
                <a:ea typeface="Nunito Sans"/>
                <a:cs typeface="Nunito Sans"/>
                <a:sym typeface="Nunito Sans"/>
              </a:rPr>
              <a:t>Systems and Applications</a:t>
            </a:r>
            <a:endParaRPr b="0" i="0" sz="3580" u="none" cap="none" strike="noStrike"/>
          </a:p>
        </p:txBody>
      </p:sp>
      <p:sp>
        <p:nvSpPr>
          <p:cNvPr id="757" name="Google Shape;757;g394c34fda35_0_862"/>
          <p:cNvSpPr/>
          <p:nvPr/>
        </p:nvSpPr>
        <p:spPr>
          <a:xfrm>
            <a:off x="4929226" y="1421963"/>
            <a:ext cx="6601500" cy="882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23"/>
              <a:buFont typeface="Inter"/>
              <a:buNone/>
            </a:pPr>
            <a:r>
              <a:rPr b="0" i="0" lang="en-US" sz="1423" u="none" cap="none" strike="noStrike">
                <a:solidFill>
                  <a:srgbClr val="002060"/>
                </a:solidFill>
                <a:latin typeface="Inter"/>
                <a:ea typeface="Inter"/>
                <a:cs typeface="Inter"/>
                <a:sym typeface="Inter"/>
              </a:rPr>
              <a:t>Technology systems form the backbone of modern business operations. Understanding system dependencies and vulnerabilities is essential for maintaining business process continuity during disruptions.</a:t>
            </a:r>
            <a:endParaRPr b="0" i="0" sz="1423" u="none" cap="none" strike="noStrike"/>
          </a:p>
        </p:txBody>
      </p:sp>
      <p:sp>
        <p:nvSpPr>
          <p:cNvPr id="758" name="Google Shape;758;g394c34fda35_0_862"/>
          <p:cNvSpPr/>
          <p:nvPr/>
        </p:nvSpPr>
        <p:spPr>
          <a:xfrm>
            <a:off x="4929226" y="2511669"/>
            <a:ext cx="6601500" cy="5886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Core business applications: ERP, CRM, financial systems, and industry-specific platforms</a:t>
            </a:r>
            <a:endParaRPr b="0" i="0" sz="1423" u="none" cap="none" strike="noStrike"/>
          </a:p>
        </p:txBody>
      </p:sp>
      <p:sp>
        <p:nvSpPr>
          <p:cNvPr id="759" name="Google Shape;759;g394c34fda35_0_862"/>
          <p:cNvSpPr/>
          <p:nvPr/>
        </p:nvSpPr>
        <p:spPr>
          <a:xfrm>
            <a:off x="4929226" y="3164527"/>
            <a:ext cx="6601500" cy="5886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Supporting infrastructure: Servers, networks, databases, and cloud services</a:t>
            </a:r>
            <a:endParaRPr b="0" i="0" sz="1423" u="none" cap="none" strike="noStrike"/>
          </a:p>
        </p:txBody>
      </p:sp>
      <p:sp>
        <p:nvSpPr>
          <p:cNvPr id="760" name="Google Shape;760;g394c34fda35_0_862"/>
          <p:cNvSpPr/>
          <p:nvPr/>
        </p:nvSpPr>
        <p:spPr>
          <a:xfrm>
            <a:off x="4929226" y="3817385"/>
            <a:ext cx="6601500" cy="5886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Communication systems: Email, voice, video conferencing, and collaboration tools</a:t>
            </a:r>
            <a:endParaRPr b="0" i="0" sz="1423" u="none" cap="none" strike="noStrike"/>
          </a:p>
        </p:txBody>
      </p:sp>
      <p:sp>
        <p:nvSpPr>
          <p:cNvPr id="761" name="Google Shape;761;g394c34fda35_0_862"/>
          <p:cNvSpPr/>
          <p:nvPr/>
        </p:nvSpPr>
        <p:spPr>
          <a:xfrm>
            <a:off x="4929225" y="4470247"/>
            <a:ext cx="6601500" cy="2943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Security systems: Firewalls, monitoring tools, and access control systems</a:t>
            </a:r>
            <a:endParaRPr b="0" i="0" sz="1423" u="none" cap="none" strike="noStrike"/>
          </a:p>
        </p:txBody>
      </p:sp>
      <p:sp>
        <p:nvSpPr>
          <p:cNvPr id="762" name="Google Shape;762;g394c34fda35_0_862"/>
          <p:cNvSpPr/>
          <p:nvPr/>
        </p:nvSpPr>
        <p:spPr>
          <a:xfrm>
            <a:off x="4929226" y="4828827"/>
            <a:ext cx="6601500" cy="2943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Integration platforms: APIs, middleware, and data exchange systems</a:t>
            </a:r>
            <a:endParaRPr b="0" i="0" sz="1423" u="none" cap="none" strike="noStrike"/>
          </a:p>
        </p:txBody>
      </p:sp>
      <p:sp>
        <p:nvSpPr>
          <p:cNvPr id="763" name="Google Shape;763;g394c34fda35_0_862"/>
          <p:cNvSpPr/>
          <p:nvPr/>
        </p:nvSpPr>
        <p:spPr>
          <a:xfrm>
            <a:off x="4929226" y="5187405"/>
            <a:ext cx="6601500" cy="588600"/>
          </a:xfrm>
          <a:prstGeom prst="rect">
            <a:avLst/>
          </a:prstGeom>
          <a:noFill/>
          <a:ln>
            <a:noFill/>
          </a:ln>
        </p:spPr>
        <p:txBody>
          <a:bodyPr anchorCtr="0" anchor="t" bIns="0" lIns="0" spcFirstLastPara="1" rIns="0" wrap="square" tIns="0">
            <a:noAutofit/>
          </a:bodyPr>
          <a:lstStyle/>
          <a:p>
            <a:pPr indent="-295819" lvl="0" marL="295819" marR="0" rtl="0" algn="l">
              <a:lnSpc>
                <a:spcPct val="160606"/>
              </a:lnSpc>
              <a:spcBef>
                <a:spcPts val="0"/>
              </a:spcBef>
              <a:spcAft>
                <a:spcPts val="0"/>
              </a:spcAft>
              <a:buClr>
                <a:srgbClr val="002060"/>
              </a:buClr>
              <a:buSzPts val="1423"/>
              <a:buFont typeface="Inter"/>
              <a:buChar char="•"/>
            </a:pPr>
            <a:r>
              <a:rPr b="0" i="0" lang="en-US" sz="1423" u="none" cap="none" strike="noStrike">
                <a:solidFill>
                  <a:srgbClr val="002060"/>
                </a:solidFill>
                <a:latin typeface="Inter"/>
                <a:ea typeface="Inter"/>
                <a:cs typeface="Inter"/>
                <a:sym typeface="Inter"/>
              </a:rPr>
              <a:t>Backup and recovery systems: Data protection and system restoration capabilities</a:t>
            </a:r>
            <a:endParaRPr b="0" i="0" sz="1423" u="none" cap="none" strike="noStrike"/>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394c34fda35_0_87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70" name="Google Shape;770;g394c34fda35_0_87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71" name="Google Shape;771;g394c34fda35_0_877"/>
          <p:cNvPicPr preferRelativeResize="0"/>
          <p:nvPr/>
        </p:nvPicPr>
        <p:blipFill rotWithShape="1">
          <a:blip r:embed="rId3">
            <a:alphaModFix/>
          </a:blip>
          <a:srcRect b="0" l="0" r="0" t="0"/>
          <a:stretch/>
        </p:blipFill>
        <p:spPr>
          <a:xfrm>
            <a:off x="7215865" y="790825"/>
            <a:ext cx="3604511" cy="5406777"/>
          </a:xfrm>
          <a:prstGeom prst="rect">
            <a:avLst/>
          </a:prstGeom>
          <a:noFill/>
          <a:ln>
            <a:noFill/>
          </a:ln>
        </p:spPr>
      </p:pic>
      <p:sp>
        <p:nvSpPr>
          <p:cNvPr id="772" name="Google Shape;772;g394c34fda35_0_877"/>
          <p:cNvSpPr/>
          <p:nvPr/>
        </p:nvSpPr>
        <p:spPr>
          <a:xfrm>
            <a:off x="193175" y="706114"/>
            <a:ext cx="5419200" cy="5292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297"/>
              <a:buFont typeface="Nunito Sans"/>
              <a:buNone/>
            </a:pPr>
            <a:r>
              <a:rPr b="0" i="0" lang="en-US" sz="3296" u="none" cap="none" strike="noStrike">
                <a:solidFill>
                  <a:srgbClr val="D1282E"/>
                </a:solidFill>
                <a:latin typeface="Nunito Sans"/>
                <a:ea typeface="Nunito Sans"/>
                <a:cs typeface="Nunito Sans"/>
                <a:sym typeface="Nunito Sans"/>
              </a:rPr>
              <a:t>Data and Information Assets</a:t>
            </a:r>
            <a:endParaRPr b="0" i="0" sz="3296" u="none" cap="none" strike="noStrike"/>
          </a:p>
        </p:txBody>
      </p:sp>
      <p:sp>
        <p:nvSpPr>
          <p:cNvPr id="773" name="Google Shape;773;g394c34fda35_0_877"/>
          <p:cNvSpPr/>
          <p:nvPr/>
        </p:nvSpPr>
        <p:spPr>
          <a:xfrm>
            <a:off x="193175" y="1489433"/>
            <a:ext cx="6078600" cy="812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11"/>
              <a:buFont typeface="Inter"/>
              <a:buNone/>
            </a:pPr>
            <a:r>
              <a:rPr b="0" i="0" lang="en-US" sz="1310" u="none" cap="none" strike="noStrike">
                <a:solidFill>
                  <a:srgbClr val="002060"/>
                </a:solidFill>
                <a:latin typeface="Inter"/>
                <a:ea typeface="Inter"/>
                <a:cs typeface="Inter"/>
                <a:sym typeface="Inter"/>
              </a:rPr>
              <a:t>Data represents the lifeblood of modern organizations. Identifying critical information assets and their protection requirements enables effective backup, recovery, and access strategies during business disruptions.</a:t>
            </a:r>
            <a:endParaRPr b="0" i="0" sz="1310" u="none" cap="none" strike="noStrike"/>
          </a:p>
        </p:txBody>
      </p:sp>
      <p:sp>
        <p:nvSpPr>
          <p:cNvPr id="774" name="Google Shape;774;g394c34fda35_0_877"/>
          <p:cNvSpPr/>
          <p:nvPr/>
        </p:nvSpPr>
        <p:spPr>
          <a:xfrm>
            <a:off x="193175" y="2492841"/>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Customer information: Contact data, transaction history, and service records</a:t>
            </a:r>
            <a:endParaRPr b="0" i="0" sz="1310" u="none" cap="none" strike="noStrike"/>
          </a:p>
        </p:txBody>
      </p:sp>
      <p:sp>
        <p:nvSpPr>
          <p:cNvPr id="775" name="Google Shape;775;g394c34fda35_0_877"/>
          <p:cNvSpPr/>
          <p:nvPr/>
        </p:nvSpPr>
        <p:spPr>
          <a:xfrm>
            <a:off x="193175" y="3093996"/>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Financial data: Accounting records, payment information, and regulatory reports</a:t>
            </a:r>
            <a:endParaRPr b="0" i="0" sz="1310" u="none" cap="none" strike="noStrike"/>
          </a:p>
        </p:txBody>
      </p:sp>
      <p:sp>
        <p:nvSpPr>
          <p:cNvPr id="776" name="Google Shape;776;g394c34fda35_0_877"/>
          <p:cNvSpPr/>
          <p:nvPr/>
        </p:nvSpPr>
        <p:spPr>
          <a:xfrm>
            <a:off x="193175" y="3695153"/>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Operational data: Inventory records, supply chain data, and production information</a:t>
            </a:r>
            <a:endParaRPr b="0" i="0" sz="1310" u="none" cap="none" strike="noStrike"/>
          </a:p>
        </p:txBody>
      </p:sp>
      <p:sp>
        <p:nvSpPr>
          <p:cNvPr id="777" name="Google Shape;777;g394c34fda35_0_877"/>
          <p:cNvSpPr/>
          <p:nvPr/>
        </p:nvSpPr>
        <p:spPr>
          <a:xfrm>
            <a:off x="193175" y="4296308"/>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Intellectual property: Product designs, processes, formulas, and competitive intelligence</a:t>
            </a:r>
            <a:endParaRPr b="0" i="0" sz="1310" u="none" cap="none" strike="noStrike"/>
          </a:p>
        </p:txBody>
      </p:sp>
      <p:sp>
        <p:nvSpPr>
          <p:cNvPr id="778" name="Google Shape;778;g394c34fda35_0_877"/>
          <p:cNvSpPr/>
          <p:nvPr/>
        </p:nvSpPr>
        <p:spPr>
          <a:xfrm>
            <a:off x="193175" y="4897464"/>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Regulatory data: Compliance records, audit trails, and mandated reporting information</a:t>
            </a:r>
            <a:endParaRPr b="0" i="0" sz="1310" u="none" cap="none" strike="noStrike"/>
          </a:p>
        </p:txBody>
      </p:sp>
      <p:sp>
        <p:nvSpPr>
          <p:cNvPr id="779" name="Google Shape;779;g394c34fda35_0_877"/>
          <p:cNvSpPr/>
          <p:nvPr/>
        </p:nvSpPr>
        <p:spPr>
          <a:xfrm>
            <a:off x="193175" y="5498619"/>
            <a:ext cx="6078600" cy="542100"/>
          </a:xfrm>
          <a:prstGeom prst="rect">
            <a:avLst/>
          </a:prstGeom>
          <a:noFill/>
          <a:ln>
            <a:noFill/>
          </a:ln>
        </p:spPr>
        <p:txBody>
          <a:bodyPr anchorCtr="0" anchor="t" bIns="0" lIns="0" spcFirstLastPara="1" rIns="0" wrap="square" tIns="0">
            <a:noAutofit/>
          </a:bodyPr>
          <a:lstStyle/>
          <a:p>
            <a:pPr indent="-272392" lvl="0" marL="272392" marR="0" rtl="0" algn="l">
              <a:lnSpc>
                <a:spcPct val="160606"/>
              </a:lnSpc>
              <a:spcBef>
                <a:spcPts val="0"/>
              </a:spcBef>
              <a:spcAft>
                <a:spcPts val="0"/>
              </a:spcAft>
              <a:buClr>
                <a:srgbClr val="002060"/>
              </a:buClr>
              <a:buSzPts val="1311"/>
              <a:buFont typeface="Inter"/>
              <a:buChar char="•"/>
            </a:pPr>
            <a:r>
              <a:rPr b="0" i="0" lang="en-US" sz="1310" u="none" cap="none" strike="noStrike">
                <a:solidFill>
                  <a:srgbClr val="002060"/>
                </a:solidFill>
                <a:latin typeface="Inter"/>
                <a:ea typeface="Inter"/>
                <a:cs typeface="Inter"/>
                <a:sym typeface="Inter"/>
              </a:rPr>
              <a:t>Backup integrity: Data validation, recovery testing, and version control procedures</a:t>
            </a:r>
            <a:endParaRPr b="0" i="0" sz="1310" u="none" cap="none" strike="noStrike"/>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394c34fda35_0_89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86" name="Google Shape;786;g394c34fda35_0_89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87" name="Google Shape;787;g394c34fda35_0_892"/>
          <p:cNvPicPr preferRelativeResize="0"/>
          <p:nvPr/>
        </p:nvPicPr>
        <p:blipFill rotWithShape="1">
          <a:blip r:embed="rId3">
            <a:alphaModFix/>
          </a:blip>
          <a:srcRect b="4765" l="0" r="0" t="24632"/>
          <a:stretch/>
        </p:blipFill>
        <p:spPr>
          <a:xfrm>
            <a:off x="431550" y="1476625"/>
            <a:ext cx="4261100" cy="4512623"/>
          </a:xfrm>
          <a:prstGeom prst="rect">
            <a:avLst/>
          </a:prstGeom>
          <a:noFill/>
          <a:ln>
            <a:noFill/>
          </a:ln>
        </p:spPr>
      </p:pic>
      <p:sp>
        <p:nvSpPr>
          <p:cNvPr id="788" name="Google Shape;788;g394c34fda35_0_892"/>
          <p:cNvSpPr/>
          <p:nvPr/>
        </p:nvSpPr>
        <p:spPr>
          <a:xfrm>
            <a:off x="5061499" y="403600"/>
            <a:ext cx="4701000" cy="5877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660"/>
              <a:buFont typeface="Nunito Sans"/>
              <a:buNone/>
            </a:pPr>
            <a:r>
              <a:rPr b="0" i="0" lang="en-US" sz="3660" u="none" cap="none" strike="noStrike">
                <a:solidFill>
                  <a:srgbClr val="D1282E"/>
                </a:solidFill>
                <a:latin typeface="Nunito Sans"/>
                <a:ea typeface="Nunito Sans"/>
                <a:cs typeface="Nunito Sans"/>
                <a:sym typeface="Nunito Sans"/>
              </a:rPr>
              <a:t>People and Roles</a:t>
            </a:r>
            <a:endParaRPr b="0" i="0" sz="3660" u="none" cap="none" strike="noStrike"/>
          </a:p>
        </p:txBody>
      </p:sp>
      <p:sp>
        <p:nvSpPr>
          <p:cNvPr id="789" name="Google Shape;789;g394c34fda35_0_892"/>
          <p:cNvSpPr/>
          <p:nvPr/>
        </p:nvSpPr>
        <p:spPr>
          <a:xfrm>
            <a:off x="5061499" y="1273273"/>
            <a:ext cx="6748500" cy="12033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55"/>
              <a:buFont typeface="Inter"/>
              <a:buNone/>
            </a:pPr>
            <a:r>
              <a:rPr b="0" i="0" lang="en-US" sz="1455" u="none" cap="none" strike="noStrike">
                <a:solidFill>
                  <a:srgbClr val="002060"/>
                </a:solidFill>
                <a:latin typeface="Inter"/>
                <a:ea typeface="Inter"/>
                <a:cs typeface="Inter"/>
                <a:sym typeface="Inter"/>
              </a:rPr>
              <a:t>Human resources often represent the most critical and vulnerable component of business processes. Identifying key personnel and knowledge dependencies helps prevent single points of failure in organizational capabilities.</a:t>
            </a:r>
            <a:endParaRPr b="0" i="0" sz="1455" u="none" cap="none" strike="noStrike"/>
          </a:p>
        </p:txBody>
      </p:sp>
      <p:sp>
        <p:nvSpPr>
          <p:cNvPr id="790" name="Google Shape;790;g394c34fda35_0_892"/>
          <p:cNvSpPr/>
          <p:nvPr/>
        </p:nvSpPr>
        <p:spPr>
          <a:xfrm>
            <a:off x="5061499" y="2688144"/>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Decision makers: Executives, managers, and authorized signatories with approval authority</a:t>
            </a:r>
            <a:endParaRPr b="0" i="0" sz="1455" u="none" cap="none" strike="noStrike"/>
          </a:p>
        </p:txBody>
      </p:sp>
      <p:sp>
        <p:nvSpPr>
          <p:cNvPr id="791" name="Google Shape;791;g394c34fda35_0_892"/>
          <p:cNvSpPr/>
          <p:nvPr/>
        </p:nvSpPr>
        <p:spPr>
          <a:xfrm>
            <a:off x="5061499" y="3355571"/>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Subject matter experts: Specialists with unique knowledge, skills, or system access</a:t>
            </a:r>
            <a:endParaRPr b="0" i="0" sz="1455" u="none" cap="none" strike="noStrike"/>
          </a:p>
        </p:txBody>
      </p:sp>
      <p:sp>
        <p:nvSpPr>
          <p:cNvPr id="792" name="Google Shape;792;g394c34fda35_0_892"/>
          <p:cNvSpPr/>
          <p:nvPr/>
        </p:nvSpPr>
        <p:spPr>
          <a:xfrm>
            <a:off x="5061499" y="4022999"/>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Key operators: Personnel who perform critical daily operations and customer service</a:t>
            </a:r>
            <a:endParaRPr b="0" i="0" sz="1455" u="none" cap="none" strike="noStrike"/>
          </a:p>
        </p:txBody>
      </p:sp>
      <p:sp>
        <p:nvSpPr>
          <p:cNvPr id="793" name="Google Shape;793;g394c34fda35_0_892"/>
          <p:cNvSpPr/>
          <p:nvPr/>
        </p:nvSpPr>
        <p:spPr>
          <a:xfrm>
            <a:off x="5061499" y="4690426"/>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Cross-trained resources: Staff members who can perform multiple functions during disruptions</a:t>
            </a:r>
            <a:endParaRPr b="0" i="0" sz="1455" u="none" cap="none" strike="noStrike"/>
          </a:p>
        </p:txBody>
      </p:sp>
      <p:sp>
        <p:nvSpPr>
          <p:cNvPr id="794" name="Google Shape;794;g394c34fda35_0_892"/>
          <p:cNvSpPr/>
          <p:nvPr/>
        </p:nvSpPr>
        <p:spPr>
          <a:xfrm>
            <a:off x="5061499" y="5357854"/>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External dependencies: Consultants, contractors, and vendor personnel essential for operations</a:t>
            </a:r>
            <a:endParaRPr b="0" i="0" sz="1455" u="none" cap="none" strike="noStrike"/>
          </a:p>
        </p:txBody>
      </p:sp>
      <p:sp>
        <p:nvSpPr>
          <p:cNvPr id="795" name="Google Shape;795;g394c34fda35_0_892"/>
          <p:cNvSpPr/>
          <p:nvPr/>
        </p:nvSpPr>
        <p:spPr>
          <a:xfrm>
            <a:off x="5061499" y="6025282"/>
            <a:ext cx="6748500" cy="601800"/>
          </a:xfrm>
          <a:prstGeom prst="rect">
            <a:avLst/>
          </a:prstGeom>
          <a:noFill/>
          <a:ln>
            <a:noFill/>
          </a:ln>
        </p:spPr>
        <p:txBody>
          <a:bodyPr anchorCtr="0" anchor="t" bIns="0" lIns="0" spcFirstLastPara="1" rIns="0" wrap="square" tIns="0">
            <a:noAutofit/>
          </a:bodyPr>
          <a:lstStyle/>
          <a:p>
            <a:pPr indent="-302421" lvl="0" marL="302421" marR="0" rtl="0" algn="l">
              <a:lnSpc>
                <a:spcPct val="160606"/>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Succession planning: Backup personnel and knowledge transfer procedures</a:t>
            </a:r>
            <a:endParaRPr b="0" i="0" sz="1455" u="none" cap="none" strike="noStrike"/>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394c34fda35_0_90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02" name="Google Shape;802;g394c34fda35_0_90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03" name="Google Shape;803;g394c34fda35_0_907"/>
          <p:cNvPicPr preferRelativeResize="0"/>
          <p:nvPr/>
        </p:nvPicPr>
        <p:blipFill rotWithShape="1">
          <a:blip r:embed="rId3">
            <a:alphaModFix/>
          </a:blip>
          <a:srcRect b="0" l="0" r="0" t="29562"/>
          <a:stretch/>
        </p:blipFill>
        <p:spPr>
          <a:xfrm>
            <a:off x="7475575" y="1532600"/>
            <a:ext cx="4031201" cy="4259126"/>
          </a:xfrm>
          <a:prstGeom prst="rect">
            <a:avLst/>
          </a:prstGeom>
          <a:noFill/>
          <a:ln>
            <a:noFill/>
          </a:ln>
        </p:spPr>
      </p:pic>
      <p:sp>
        <p:nvSpPr>
          <p:cNvPr id="804" name="Google Shape;804;g394c34fda35_0_907"/>
          <p:cNvSpPr/>
          <p:nvPr/>
        </p:nvSpPr>
        <p:spPr>
          <a:xfrm>
            <a:off x="342150" y="640645"/>
            <a:ext cx="5895600" cy="5637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512"/>
              <a:buFont typeface="Nunito Sans"/>
              <a:buNone/>
            </a:pPr>
            <a:r>
              <a:rPr b="0" i="0" lang="en-US" sz="3511" u="none" cap="none" strike="noStrike">
                <a:solidFill>
                  <a:srgbClr val="D1282E"/>
                </a:solidFill>
                <a:latin typeface="Nunito Sans"/>
                <a:ea typeface="Nunito Sans"/>
                <a:cs typeface="Nunito Sans"/>
                <a:sym typeface="Nunito Sans"/>
              </a:rPr>
              <a:t>Facilities and Physical Assets</a:t>
            </a:r>
            <a:endParaRPr b="0" i="0" sz="3511" u="none" cap="none" strike="noStrike"/>
          </a:p>
        </p:txBody>
      </p:sp>
      <p:sp>
        <p:nvSpPr>
          <p:cNvPr id="805" name="Google Shape;805;g394c34fda35_0_907"/>
          <p:cNvSpPr/>
          <p:nvPr/>
        </p:nvSpPr>
        <p:spPr>
          <a:xfrm>
            <a:off x="342150" y="1475025"/>
            <a:ext cx="6474600" cy="866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96"/>
              <a:buFont typeface="Inter"/>
              <a:buNone/>
            </a:pPr>
            <a:r>
              <a:rPr b="0" i="0" lang="en-US" sz="1396" u="none" cap="none" strike="noStrike">
                <a:solidFill>
                  <a:srgbClr val="002060"/>
                </a:solidFill>
                <a:latin typeface="Inter"/>
                <a:ea typeface="Inter"/>
                <a:cs typeface="Inter"/>
                <a:sym typeface="Inter"/>
              </a:rPr>
              <a:t>Physical infrastructure provides the foundation for business operations. Understanding facility dependencies helps identify alternate location requirements and infrastructure protection needs for continuity planning.</a:t>
            </a:r>
            <a:endParaRPr b="0" i="0" sz="1396" u="none" cap="none" strike="noStrike"/>
          </a:p>
        </p:txBody>
      </p:sp>
      <p:sp>
        <p:nvSpPr>
          <p:cNvPr id="806" name="Google Shape;806;g394c34fda35_0_907"/>
          <p:cNvSpPr/>
          <p:nvPr/>
        </p:nvSpPr>
        <p:spPr>
          <a:xfrm>
            <a:off x="342150" y="2543841"/>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Primary locations: Headquarters, branch offices, and production facilities</a:t>
            </a:r>
            <a:endParaRPr b="0" i="0" sz="1396" u="none" cap="none" strike="noStrike"/>
          </a:p>
        </p:txBody>
      </p:sp>
      <p:sp>
        <p:nvSpPr>
          <p:cNvPr id="807" name="Google Shape;807;g394c34fda35_0_907"/>
          <p:cNvSpPr/>
          <p:nvPr/>
        </p:nvSpPr>
        <p:spPr>
          <a:xfrm>
            <a:off x="342150" y="3184183"/>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Utilities and infrastructure: Power, telecommunications, water, and environmental systems</a:t>
            </a:r>
            <a:endParaRPr b="0" i="0" sz="1396" u="none" cap="none" strike="noStrike"/>
          </a:p>
        </p:txBody>
      </p:sp>
      <p:sp>
        <p:nvSpPr>
          <p:cNvPr id="808" name="Google Shape;808;g394c34fda35_0_907"/>
          <p:cNvSpPr/>
          <p:nvPr/>
        </p:nvSpPr>
        <p:spPr>
          <a:xfrm>
            <a:off x="342150" y="3824527"/>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Manufacturing assets: Production equipment, machinery, and specialized tools</a:t>
            </a:r>
            <a:endParaRPr b="0" i="0" sz="1396" u="none" cap="none" strike="noStrike"/>
          </a:p>
        </p:txBody>
      </p:sp>
      <p:sp>
        <p:nvSpPr>
          <p:cNvPr id="809" name="Google Shape;809;g394c34fda35_0_907"/>
          <p:cNvSpPr/>
          <p:nvPr/>
        </p:nvSpPr>
        <p:spPr>
          <a:xfrm>
            <a:off x="342150" y="4464869"/>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Storage facilities: Warehouses, data centers, and inventory management locations</a:t>
            </a:r>
            <a:endParaRPr b="0" i="0" sz="1396" u="none" cap="none" strike="noStrike"/>
          </a:p>
        </p:txBody>
      </p:sp>
      <p:sp>
        <p:nvSpPr>
          <p:cNvPr id="810" name="Google Shape;810;g394c34fda35_0_907"/>
          <p:cNvSpPr/>
          <p:nvPr/>
        </p:nvSpPr>
        <p:spPr>
          <a:xfrm>
            <a:off x="342150" y="5105212"/>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Transportation assets: Vehicles, shipping docks, and distribution networks</a:t>
            </a:r>
            <a:endParaRPr b="0" i="0" sz="1396" u="none" cap="none" strike="noStrike"/>
          </a:p>
        </p:txBody>
      </p:sp>
      <p:sp>
        <p:nvSpPr>
          <p:cNvPr id="811" name="Google Shape;811;g394c34fda35_0_907"/>
          <p:cNvSpPr/>
          <p:nvPr/>
        </p:nvSpPr>
        <p:spPr>
          <a:xfrm>
            <a:off x="342150" y="5745554"/>
            <a:ext cx="6474600" cy="577200"/>
          </a:xfrm>
          <a:prstGeom prst="rect">
            <a:avLst/>
          </a:prstGeom>
          <a:noFill/>
          <a:ln>
            <a:noFill/>
          </a:ln>
        </p:spPr>
        <p:txBody>
          <a:bodyPr anchorCtr="0" anchor="t" bIns="0" lIns="0" spcFirstLastPara="1" rIns="0" wrap="square" tIns="0">
            <a:noAutofit/>
          </a:bodyPr>
          <a:lstStyle/>
          <a:p>
            <a:pPr indent="-290149" lvl="0" marL="290149" marR="0" rtl="0" algn="l">
              <a:lnSpc>
                <a:spcPct val="160606"/>
              </a:lnSpc>
              <a:spcBef>
                <a:spcPts val="0"/>
              </a:spcBef>
              <a:spcAft>
                <a:spcPts val="0"/>
              </a:spcAft>
              <a:buClr>
                <a:srgbClr val="002060"/>
              </a:buClr>
              <a:buSzPts val="1396"/>
              <a:buFont typeface="Inter"/>
              <a:buChar char="•"/>
            </a:pPr>
            <a:r>
              <a:rPr b="0" i="0" lang="en-US" sz="1396" u="none" cap="none" strike="noStrike">
                <a:solidFill>
                  <a:srgbClr val="002060"/>
                </a:solidFill>
                <a:latin typeface="Inter"/>
                <a:ea typeface="Inter"/>
                <a:cs typeface="Inter"/>
                <a:sym typeface="Inter"/>
              </a:rPr>
              <a:t>Alternate locations: Backup sites, co-location facilities, and remote work capabilities</a:t>
            </a:r>
            <a:endParaRPr b="0" i="0" sz="1396"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94c34fda35_0_53"/>
          <p:cNvSpPr txBox="1"/>
          <p:nvPr>
            <p:ph idx="11" type="ftr"/>
          </p:nvPr>
        </p:nvSpPr>
        <p:spPr>
          <a:xfrm>
            <a:off x="213950" y="6280815"/>
            <a:ext cx="4370700" cy="271200"/>
          </a:xfrm>
          <a:prstGeom prst="rect">
            <a:avLst/>
          </a:prstGeom>
          <a:noFill/>
          <a:ln>
            <a:noFill/>
          </a:ln>
        </p:spPr>
        <p:txBody>
          <a:bodyPr anchorCtr="0" anchor="t" bIns="43675" lIns="87400" spcFirstLastPara="1" rIns="87400" wrap="square" tIns="43675">
            <a:noAutofit/>
          </a:bodyPr>
          <a:lstStyle/>
          <a:p>
            <a:pPr indent="0" lvl="0" marL="0" rtl="0" algn="l">
              <a:lnSpc>
                <a:spcPct val="100000"/>
              </a:lnSpc>
              <a:spcBef>
                <a:spcPts val="0"/>
              </a:spcBef>
              <a:spcAft>
                <a:spcPts val="0"/>
              </a:spcAft>
              <a:buSzPts val="1338"/>
              <a:buNone/>
            </a:pPr>
            <a:r>
              <a:rPr lang="en-US" sz="955"/>
              <a:t>© 2025 Innovation In Software Corporation</a:t>
            </a:r>
            <a:endParaRPr sz="955"/>
          </a:p>
        </p:txBody>
      </p:sp>
      <p:sp>
        <p:nvSpPr>
          <p:cNvPr id="201" name="Google Shape;201;g394c34fda35_0_5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02" name="Google Shape;202;g394c34fda35_0_53"/>
          <p:cNvSpPr/>
          <p:nvPr/>
        </p:nvSpPr>
        <p:spPr>
          <a:xfrm>
            <a:off x="444800" y="425888"/>
            <a:ext cx="7223400" cy="1355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254"/>
              <a:buFont typeface="Nunito Sans"/>
              <a:buNone/>
            </a:pPr>
            <a:r>
              <a:rPr i="0" lang="en-US" sz="4253" u="none" cap="none" strike="noStrike">
                <a:solidFill>
                  <a:srgbClr val="D1282E"/>
                </a:solidFill>
              </a:rPr>
              <a:t>Risk Assessment: Powering Resilience</a:t>
            </a:r>
            <a:endParaRPr i="0" sz="4253" u="none" cap="none" strike="noStrike"/>
          </a:p>
        </p:txBody>
      </p:sp>
      <p:sp>
        <p:nvSpPr>
          <p:cNvPr id="203" name="Google Shape;203;g394c34fda35_0_53"/>
          <p:cNvSpPr/>
          <p:nvPr/>
        </p:nvSpPr>
        <p:spPr>
          <a:xfrm>
            <a:off x="444800" y="2106177"/>
            <a:ext cx="7223400" cy="1387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73"/>
              <a:buFont typeface="Inter"/>
              <a:buNone/>
            </a:pPr>
            <a:r>
              <a:rPr i="0" lang="en-US" sz="1672" u="none" cap="none" strike="noStrike">
                <a:solidFill>
                  <a:srgbClr val="002060"/>
                </a:solidFill>
              </a:rPr>
              <a:t>Risk assessment identifies vulnerabilities *before* they become disruptions. It enables proactive resource allocation to build defenses and prevent incidents, shifting focus from reactive response to strategic prevention.</a:t>
            </a:r>
            <a:endParaRPr i="0" sz="1672" u="none" cap="none" strike="noStrike"/>
          </a:p>
        </p:txBody>
      </p:sp>
      <p:sp>
        <p:nvSpPr>
          <p:cNvPr id="204" name="Google Shape;204;g394c34fda35_0_53"/>
          <p:cNvSpPr/>
          <p:nvPr/>
        </p:nvSpPr>
        <p:spPr>
          <a:xfrm>
            <a:off x="444800" y="3737753"/>
            <a:ext cx="7223400" cy="693600"/>
          </a:xfrm>
          <a:prstGeom prst="rect">
            <a:avLst/>
          </a:prstGeom>
          <a:noFill/>
          <a:ln>
            <a:noFill/>
          </a:ln>
        </p:spPr>
        <p:txBody>
          <a:bodyPr anchorCtr="0" anchor="t" bIns="0" lIns="0" spcFirstLastPara="1" rIns="0" wrap="square" tIns="0">
            <a:noAutofit/>
          </a:bodyPr>
          <a:lstStyle/>
          <a:p>
            <a:pPr indent="-327795" lvl="0" marL="327795" marR="0" rtl="0" algn="l">
              <a:lnSpc>
                <a:spcPct val="162857"/>
              </a:lnSpc>
              <a:spcBef>
                <a:spcPts val="0"/>
              </a:spcBef>
              <a:spcAft>
                <a:spcPts val="0"/>
              </a:spcAft>
              <a:buClr>
                <a:srgbClr val="002060"/>
              </a:buClr>
              <a:buSzPts val="1673"/>
              <a:buChar char="•"/>
            </a:pPr>
            <a:r>
              <a:rPr i="0" lang="en-US" sz="1672" u="none" cap="none" strike="noStrike">
                <a:solidFill>
                  <a:srgbClr val="002060"/>
                </a:solidFill>
              </a:rPr>
              <a:t>Moves from reactive incident response to proactive threat mitigation.</a:t>
            </a:r>
            <a:endParaRPr i="0" sz="1672" u="none" cap="none" strike="noStrike"/>
          </a:p>
        </p:txBody>
      </p:sp>
      <p:sp>
        <p:nvSpPr>
          <p:cNvPr id="205" name="Google Shape;205;g394c34fda35_0_53"/>
          <p:cNvSpPr/>
          <p:nvPr/>
        </p:nvSpPr>
        <p:spPr>
          <a:xfrm>
            <a:off x="444800" y="4123737"/>
            <a:ext cx="7223400" cy="347100"/>
          </a:xfrm>
          <a:prstGeom prst="rect">
            <a:avLst/>
          </a:prstGeom>
          <a:noFill/>
          <a:ln>
            <a:noFill/>
          </a:ln>
        </p:spPr>
        <p:txBody>
          <a:bodyPr anchorCtr="0" anchor="t" bIns="0" lIns="0" spcFirstLastPara="1" rIns="0" wrap="square" tIns="0">
            <a:noAutofit/>
          </a:bodyPr>
          <a:lstStyle/>
          <a:p>
            <a:pPr indent="-327795" lvl="0" marL="327795" marR="0" rtl="0" algn="l">
              <a:lnSpc>
                <a:spcPct val="162857"/>
              </a:lnSpc>
              <a:spcBef>
                <a:spcPts val="0"/>
              </a:spcBef>
              <a:spcAft>
                <a:spcPts val="0"/>
              </a:spcAft>
              <a:buClr>
                <a:srgbClr val="002060"/>
              </a:buClr>
              <a:buSzPts val="1673"/>
              <a:buChar char="•"/>
            </a:pPr>
            <a:r>
              <a:rPr i="0" lang="en-US" sz="1672" u="none" cap="none" strike="noStrike">
                <a:solidFill>
                  <a:srgbClr val="002060"/>
                </a:solidFill>
              </a:rPr>
              <a:t>Guides strategic resource allocation to critical vulnerabilities.</a:t>
            </a:r>
            <a:endParaRPr i="0" sz="1672" u="none" cap="none" strike="noStrike"/>
          </a:p>
        </p:txBody>
      </p:sp>
      <p:sp>
        <p:nvSpPr>
          <p:cNvPr id="206" name="Google Shape;206;g394c34fda35_0_53"/>
          <p:cNvSpPr/>
          <p:nvPr/>
        </p:nvSpPr>
        <p:spPr>
          <a:xfrm>
            <a:off x="444800" y="4546455"/>
            <a:ext cx="7223400" cy="347100"/>
          </a:xfrm>
          <a:prstGeom prst="rect">
            <a:avLst/>
          </a:prstGeom>
          <a:noFill/>
          <a:ln>
            <a:noFill/>
          </a:ln>
        </p:spPr>
        <p:txBody>
          <a:bodyPr anchorCtr="0" anchor="t" bIns="0" lIns="0" spcFirstLastPara="1" rIns="0" wrap="square" tIns="0">
            <a:noAutofit/>
          </a:bodyPr>
          <a:lstStyle/>
          <a:p>
            <a:pPr indent="-327795" lvl="0" marL="327795" marR="0" rtl="0" algn="l">
              <a:lnSpc>
                <a:spcPct val="162857"/>
              </a:lnSpc>
              <a:spcBef>
                <a:spcPts val="0"/>
              </a:spcBef>
              <a:spcAft>
                <a:spcPts val="0"/>
              </a:spcAft>
              <a:buClr>
                <a:srgbClr val="002060"/>
              </a:buClr>
              <a:buSzPts val="1673"/>
              <a:buChar char="•"/>
            </a:pPr>
            <a:r>
              <a:rPr i="0" lang="en-US" sz="1672" u="none" cap="none" strike="noStrike">
                <a:solidFill>
                  <a:srgbClr val="002060"/>
                </a:solidFill>
              </a:rPr>
              <a:t>Ensures regulatory compliance and strong governance.</a:t>
            </a:r>
            <a:endParaRPr i="0" sz="1672" u="none" cap="none" strike="noStrike"/>
          </a:p>
        </p:txBody>
      </p:sp>
      <p:sp>
        <p:nvSpPr>
          <p:cNvPr id="207" name="Google Shape;207;g394c34fda35_0_53"/>
          <p:cNvSpPr/>
          <p:nvPr/>
        </p:nvSpPr>
        <p:spPr>
          <a:xfrm>
            <a:off x="444800" y="4969173"/>
            <a:ext cx="7223400" cy="347100"/>
          </a:xfrm>
          <a:prstGeom prst="rect">
            <a:avLst/>
          </a:prstGeom>
          <a:noFill/>
          <a:ln>
            <a:noFill/>
          </a:ln>
        </p:spPr>
        <p:txBody>
          <a:bodyPr anchorCtr="0" anchor="t" bIns="0" lIns="0" spcFirstLastPara="1" rIns="0" wrap="square" tIns="0">
            <a:noAutofit/>
          </a:bodyPr>
          <a:lstStyle/>
          <a:p>
            <a:pPr indent="-327795" lvl="0" marL="327795" marR="0" rtl="0" algn="l">
              <a:lnSpc>
                <a:spcPct val="162857"/>
              </a:lnSpc>
              <a:spcBef>
                <a:spcPts val="0"/>
              </a:spcBef>
              <a:spcAft>
                <a:spcPts val="0"/>
              </a:spcAft>
              <a:buClr>
                <a:srgbClr val="002060"/>
              </a:buClr>
              <a:buSzPts val="1673"/>
              <a:buChar char="•"/>
            </a:pPr>
            <a:r>
              <a:rPr i="0" lang="en-US" sz="1672" u="none" cap="none" strike="noStrike">
                <a:solidFill>
                  <a:srgbClr val="002060"/>
                </a:solidFill>
              </a:rPr>
              <a:t>Aligns operational risks with business continuity priorities.</a:t>
            </a:r>
            <a:endParaRPr i="0" sz="1672" u="none" cap="none" strike="noStrike"/>
          </a:p>
        </p:txBody>
      </p:sp>
      <p:sp>
        <p:nvSpPr>
          <p:cNvPr id="208" name="Google Shape;208;g394c34fda35_0_53"/>
          <p:cNvSpPr/>
          <p:nvPr/>
        </p:nvSpPr>
        <p:spPr>
          <a:xfrm>
            <a:off x="444800" y="5391893"/>
            <a:ext cx="7223400" cy="347100"/>
          </a:xfrm>
          <a:prstGeom prst="rect">
            <a:avLst/>
          </a:prstGeom>
          <a:noFill/>
          <a:ln>
            <a:noFill/>
          </a:ln>
        </p:spPr>
        <p:txBody>
          <a:bodyPr anchorCtr="0" anchor="t" bIns="0" lIns="0" spcFirstLastPara="1" rIns="0" wrap="square" tIns="0">
            <a:noAutofit/>
          </a:bodyPr>
          <a:lstStyle/>
          <a:p>
            <a:pPr indent="-327795" lvl="0" marL="327795" marR="0" rtl="0" algn="l">
              <a:lnSpc>
                <a:spcPct val="162857"/>
              </a:lnSpc>
              <a:spcBef>
                <a:spcPts val="0"/>
              </a:spcBef>
              <a:spcAft>
                <a:spcPts val="0"/>
              </a:spcAft>
              <a:buClr>
                <a:srgbClr val="002060"/>
              </a:buClr>
              <a:buSzPts val="1673"/>
              <a:buChar char="•"/>
            </a:pPr>
            <a:r>
              <a:rPr i="0" lang="en-US" sz="1672" u="none" cap="none" strike="noStrike">
                <a:solidFill>
                  <a:srgbClr val="002060"/>
                </a:solidFill>
              </a:rPr>
              <a:t>Fosters a shared understanding of organizational risk exposure.</a:t>
            </a:r>
            <a:endParaRPr i="0" sz="1672" u="none" cap="none" strike="noStrike"/>
          </a:p>
        </p:txBody>
      </p:sp>
      <p:pic>
        <p:nvPicPr>
          <p:cNvPr descr="Risky Business – Is Looking At Likelihood A Waste Of Time? | BC ..." id="209" name="Google Shape;209;g394c34fda35_0_53"/>
          <p:cNvPicPr preferRelativeResize="0"/>
          <p:nvPr/>
        </p:nvPicPr>
        <p:blipFill>
          <a:blip r:embed="rId3">
            <a:alphaModFix/>
          </a:blip>
          <a:stretch>
            <a:fillRect/>
          </a:stretch>
        </p:blipFill>
        <p:spPr>
          <a:xfrm>
            <a:off x="7772340" y="3319050"/>
            <a:ext cx="4045010" cy="272655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394c34fda35_0_92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18" name="Google Shape;818;g394c34fda35_0_92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19" name="Google Shape;819;g394c34fda35_0_922"/>
          <p:cNvSpPr/>
          <p:nvPr/>
        </p:nvSpPr>
        <p:spPr>
          <a:xfrm>
            <a:off x="179925" y="232850"/>
            <a:ext cx="4437300" cy="526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294"/>
              <a:buFont typeface="Nunito Sans"/>
              <a:buNone/>
            </a:pPr>
            <a:r>
              <a:rPr b="0" i="0" lang="en-US" sz="3294" u="none" cap="none" strike="noStrike">
                <a:solidFill>
                  <a:srgbClr val="D1282E"/>
                </a:solidFill>
                <a:latin typeface="Nunito Sans"/>
                <a:ea typeface="Nunito Sans"/>
                <a:cs typeface="Nunito Sans"/>
                <a:sym typeface="Nunito Sans"/>
              </a:rPr>
              <a:t>Mapping Dependencies</a:t>
            </a:r>
            <a:endParaRPr b="0" i="0" sz="3294" u="none" cap="none" strike="noStrike"/>
          </a:p>
        </p:txBody>
      </p:sp>
      <p:sp>
        <p:nvSpPr>
          <p:cNvPr id="820" name="Google Shape;820;g394c34fda35_0_922"/>
          <p:cNvSpPr/>
          <p:nvPr/>
        </p:nvSpPr>
        <p:spPr>
          <a:xfrm>
            <a:off x="179925" y="1095843"/>
            <a:ext cx="11504700" cy="538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00"/>
              <a:buFont typeface="Inter"/>
              <a:buNone/>
            </a:pPr>
            <a:r>
              <a:rPr b="0" i="0" lang="en-US" sz="1300" u="none" cap="none" strike="noStrike">
                <a:solidFill>
                  <a:srgbClr val="002060"/>
                </a:solidFill>
                <a:latin typeface="Inter"/>
                <a:ea typeface="Inter"/>
                <a:cs typeface="Inter"/>
                <a:sym typeface="Inter"/>
              </a:rPr>
              <a:t>Understanding relationships between processes and resources reveals how disruptions cascade through the organization. Dependency mapping enables proactive risk management and informed recovery prioritization decisions.</a:t>
            </a:r>
            <a:endParaRPr b="0" i="0" sz="1300" u="none" cap="none" strike="noStrike"/>
          </a:p>
        </p:txBody>
      </p:sp>
      <p:pic>
        <p:nvPicPr>
          <p:cNvPr descr="preencoded.png" id="821" name="Google Shape;821;g394c34fda35_0_922"/>
          <p:cNvPicPr preferRelativeResize="0"/>
          <p:nvPr/>
        </p:nvPicPr>
        <p:blipFill rotWithShape="1">
          <a:blip r:embed="rId3">
            <a:alphaModFix/>
          </a:blip>
          <a:srcRect b="0" l="0" r="0" t="0"/>
          <a:stretch/>
        </p:blipFill>
        <p:spPr>
          <a:xfrm>
            <a:off x="179925" y="1824241"/>
            <a:ext cx="3834792" cy="673590"/>
          </a:xfrm>
          <a:prstGeom prst="rect">
            <a:avLst/>
          </a:prstGeom>
          <a:noFill/>
          <a:ln>
            <a:noFill/>
          </a:ln>
        </p:spPr>
      </p:pic>
      <p:sp>
        <p:nvSpPr>
          <p:cNvPr id="822" name="Google Shape;822;g394c34fda35_0_922"/>
          <p:cNvSpPr/>
          <p:nvPr/>
        </p:nvSpPr>
        <p:spPr>
          <a:xfrm>
            <a:off x="348271" y="2666178"/>
            <a:ext cx="21222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002060"/>
              </a:buClr>
              <a:buSzPts val="1647"/>
              <a:buFont typeface="Nunito Sans"/>
              <a:buNone/>
            </a:pPr>
            <a:r>
              <a:rPr b="0" i="0" lang="en-US" sz="1647" u="none" cap="none" strike="noStrike">
                <a:solidFill>
                  <a:srgbClr val="002060"/>
                </a:solidFill>
                <a:latin typeface="Nunito Sans"/>
                <a:ea typeface="Nunito Sans"/>
                <a:cs typeface="Nunito Sans"/>
                <a:sym typeface="Nunito Sans"/>
              </a:rPr>
              <a:t>Process Dependencies</a:t>
            </a:r>
            <a:endParaRPr b="0" i="0" sz="1647" u="none" cap="none" strike="noStrike"/>
          </a:p>
        </p:txBody>
      </p:sp>
      <p:sp>
        <p:nvSpPr>
          <p:cNvPr id="823" name="Google Shape;823;g394c34fda35_0_922"/>
          <p:cNvSpPr/>
          <p:nvPr/>
        </p:nvSpPr>
        <p:spPr>
          <a:xfrm>
            <a:off x="348271" y="3030119"/>
            <a:ext cx="3498000" cy="538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00"/>
              <a:buFont typeface="Inter"/>
              <a:buNone/>
            </a:pPr>
            <a:r>
              <a:rPr b="0" i="0" lang="en-US" sz="1300" u="none" cap="none" strike="noStrike">
                <a:solidFill>
                  <a:srgbClr val="002060"/>
                </a:solidFill>
                <a:latin typeface="Inter"/>
                <a:ea typeface="Inter"/>
                <a:cs typeface="Inter"/>
                <a:sym typeface="Inter"/>
              </a:rPr>
              <a:t>How business processes rely on each other for inputs, outputs, and sequencing</a:t>
            </a:r>
            <a:endParaRPr b="0" i="0" sz="1300" u="none" cap="none" strike="noStrike"/>
          </a:p>
        </p:txBody>
      </p:sp>
      <p:pic>
        <p:nvPicPr>
          <p:cNvPr descr="preencoded.png" id="824" name="Google Shape;824;g394c34fda35_0_922"/>
          <p:cNvPicPr preferRelativeResize="0"/>
          <p:nvPr/>
        </p:nvPicPr>
        <p:blipFill rotWithShape="1">
          <a:blip r:embed="rId4">
            <a:alphaModFix/>
          </a:blip>
          <a:srcRect b="0" l="0" r="0" t="0"/>
          <a:stretch/>
        </p:blipFill>
        <p:spPr>
          <a:xfrm>
            <a:off x="4014721" y="1824241"/>
            <a:ext cx="3834792" cy="673590"/>
          </a:xfrm>
          <a:prstGeom prst="rect">
            <a:avLst/>
          </a:prstGeom>
          <a:noFill/>
          <a:ln>
            <a:noFill/>
          </a:ln>
        </p:spPr>
      </p:pic>
      <p:sp>
        <p:nvSpPr>
          <p:cNvPr id="825" name="Google Shape;825;g394c34fda35_0_922"/>
          <p:cNvSpPr/>
          <p:nvPr/>
        </p:nvSpPr>
        <p:spPr>
          <a:xfrm>
            <a:off x="4183067" y="2666178"/>
            <a:ext cx="22584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002060"/>
              </a:buClr>
              <a:buSzPts val="1647"/>
              <a:buFont typeface="Nunito Sans"/>
              <a:buNone/>
            </a:pPr>
            <a:r>
              <a:rPr b="0" i="0" lang="en-US" sz="1647" u="none" cap="none" strike="noStrike">
                <a:solidFill>
                  <a:srgbClr val="002060"/>
                </a:solidFill>
                <a:latin typeface="Nunito Sans"/>
                <a:ea typeface="Nunito Sans"/>
                <a:cs typeface="Nunito Sans"/>
                <a:sym typeface="Nunito Sans"/>
              </a:rPr>
              <a:t>Resource Dependencies</a:t>
            </a:r>
            <a:endParaRPr b="0" i="0" sz="1647" u="none" cap="none" strike="noStrike"/>
          </a:p>
        </p:txBody>
      </p:sp>
      <p:sp>
        <p:nvSpPr>
          <p:cNvPr id="826" name="Google Shape;826;g394c34fda35_0_922"/>
          <p:cNvSpPr/>
          <p:nvPr/>
        </p:nvSpPr>
        <p:spPr>
          <a:xfrm>
            <a:off x="4183067" y="3030119"/>
            <a:ext cx="3498000" cy="538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00"/>
              <a:buFont typeface="Inter"/>
              <a:buNone/>
            </a:pPr>
            <a:r>
              <a:rPr b="0" i="0" lang="en-US" sz="1300" u="none" cap="none" strike="noStrike">
                <a:solidFill>
                  <a:srgbClr val="002060"/>
                </a:solidFill>
                <a:latin typeface="Inter"/>
                <a:ea typeface="Inter"/>
                <a:cs typeface="Inter"/>
                <a:sym typeface="Inter"/>
              </a:rPr>
              <a:t>How processes depend on specific systems, data, people, and facilities</a:t>
            </a:r>
            <a:endParaRPr b="0" i="0" sz="1300" u="none" cap="none" strike="noStrike"/>
          </a:p>
        </p:txBody>
      </p:sp>
      <p:pic>
        <p:nvPicPr>
          <p:cNvPr descr="preencoded.png" id="827" name="Google Shape;827;g394c34fda35_0_922"/>
          <p:cNvPicPr preferRelativeResize="0"/>
          <p:nvPr/>
        </p:nvPicPr>
        <p:blipFill rotWithShape="1">
          <a:blip r:embed="rId5">
            <a:alphaModFix/>
          </a:blip>
          <a:srcRect b="0" l="0" r="0" t="0"/>
          <a:stretch/>
        </p:blipFill>
        <p:spPr>
          <a:xfrm>
            <a:off x="7849518" y="1824241"/>
            <a:ext cx="3834792" cy="673590"/>
          </a:xfrm>
          <a:prstGeom prst="rect">
            <a:avLst/>
          </a:prstGeom>
          <a:noFill/>
          <a:ln>
            <a:noFill/>
          </a:ln>
        </p:spPr>
      </p:pic>
      <p:sp>
        <p:nvSpPr>
          <p:cNvPr id="828" name="Google Shape;828;g394c34fda35_0_922"/>
          <p:cNvSpPr/>
          <p:nvPr/>
        </p:nvSpPr>
        <p:spPr>
          <a:xfrm>
            <a:off x="8017864" y="2666178"/>
            <a:ext cx="21048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002060"/>
              </a:buClr>
              <a:buSzPts val="1647"/>
              <a:buFont typeface="Nunito Sans"/>
              <a:buNone/>
            </a:pPr>
            <a:r>
              <a:rPr b="0" i="0" lang="en-US" sz="1647" u="none" cap="none" strike="noStrike">
                <a:solidFill>
                  <a:srgbClr val="002060"/>
                </a:solidFill>
                <a:latin typeface="Nunito Sans"/>
                <a:ea typeface="Nunito Sans"/>
                <a:cs typeface="Nunito Sans"/>
                <a:sym typeface="Nunito Sans"/>
              </a:rPr>
              <a:t>Impact Analysis</a:t>
            </a:r>
            <a:endParaRPr b="0" i="0" sz="1647" u="none" cap="none" strike="noStrike"/>
          </a:p>
        </p:txBody>
      </p:sp>
      <p:sp>
        <p:nvSpPr>
          <p:cNvPr id="829" name="Google Shape;829;g394c34fda35_0_922"/>
          <p:cNvSpPr/>
          <p:nvPr/>
        </p:nvSpPr>
        <p:spPr>
          <a:xfrm>
            <a:off x="8017864" y="3030119"/>
            <a:ext cx="3498000" cy="5388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00"/>
              <a:buFont typeface="Inter"/>
              <a:buNone/>
            </a:pPr>
            <a:r>
              <a:rPr b="0" i="0" lang="en-US" sz="1300" u="none" cap="none" strike="noStrike">
                <a:solidFill>
                  <a:srgbClr val="002060"/>
                </a:solidFill>
                <a:latin typeface="Inter"/>
                <a:ea typeface="Inter"/>
                <a:cs typeface="Inter"/>
                <a:sym typeface="Inter"/>
              </a:rPr>
              <a:t>How resource failures cascade through dependent processes and functions</a:t>
            </a:r>
            <a:endParaRPr b="0" i="0" sz="1300" u="none" cap="none" strike="noStrike"/>
          </a:p>
        </p:txBody>
      </p:sp>
      <p:sp>
        <p:nvSpPr>
          <p:cNvPr id="830" name="Google Shape;830;g394c34fda35_0_922"/>
          <p:cNvSpPr/>
          <p:nvPr/>
        </p:nvSpPr>
        <p:spPr>
          <a:xfrm>
            <a:off x="179925" y="4010973"/>
            <a:ext cx="11504700" cy="27600"/>
          </a:xfrm>
          <a:prstGeom prst="rect">
            <a:avLst/>
          </a:prstGeom>
          <a:solidFill>
            <a:srgbClr val="002060">
              <a:alpha val="49800"/>
            </a:srgbClr>
          </a:solidFill>
          <a:ln>
            <a:noFill/>
          </a:ln>
        </p:spPr>
        <p:txBody>
          <a:bodyPr anchorCtr="0" anchor="ctr" bIns="79275" lIns="79275" spcFirstLastPara="1" rIns="79275" wrap="square" tIns="79275">
            <a:noAutofit/>
          </a:bodyPr>
          <a:lstStyle/>
          <a:p>
            <a:pPr indent="0" lvl="0" marL="0" rtl="0" algn="l">
              <a:spcBef>
                <a:spcPts val="0"/>
              </a:spcBef>
              <a:spcAft>
                <a:spcPts val="0"/>
              </a:spcAft>
              <a:buNone/>
            </a:pPr>
            <a:r>
              <a:t/>
            </a:r>
            <a:endParaRPr/>
          </a:p>
        </p:txBody>
      </p:sp>
      <p:sp>
        <p:nvSpPr>
          <p:cNvPr id="831" name="Google Shape;831;g394c34fda35_0_922"/>
          <p:cNvSpPr/>
          <p:nvPr/>
        </p:nvSpPr>
        <p:spPr>
          <a:xfrm>
            <a:off x="179925" y="4291011"/>
            <a:ext cx="3515400" cy="31560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D1282E"/>
              </a:buClr>
              <a:buSzPts val="1951"/>
              <a:buFont typeface="Nunito Sans"/>
              <a:buNone/>
            </a:pPr>
            <a:r>
              <a:rPr b="0" i="0" lang="en-US" sz="1950" u="none" cap="none" strike="noStrike">
                <a:solidFill>
                  <a:srgbClr val="D1282E"/>
                </a:solidFill>
                <a:latin typeface="Nunito Sans"/>
                <a:ea typeface="Nunito Sans"/>
                <a:cs typeface="Nunito Sans"/>
                <a:sym typeface="Nunito Sans"/>
              </a:rPr>
              <a:t>Common Dependency Patterns</a:t>
            </a:r>
            <a:endParaRPr b="0" i="0" sz="1950" u="none" cap="none" strike="noStrike"/>
          </a:p>
        </p:txBody>
      </p:sp>
      <p:sp>
        <p:nvSpPr>
          <p:cNvPr id="832" name="Google Shape;832;g394c34fda35_0_922"/>
          <p:cNvSpPr/>
          <p:nvPr/>
        </p:nvSpPr>
        <p:spPr>
          <a:xfrm>
            <a:off x="179925" y="5027563"/>
            <a:ext cx="21048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1282E"/>
              </a:buClr>
              <a:buSzPts val="1647"/>
              <a:buFont typeface="Nunito Sans"/>
              <a:buNone/>
            </a:pPr>
            <a:r>
              <a:rPr b="0" i="0" lang="en-US" sz="1647" u="none" cap="none" strike="noStrike">
                <a:solidFill>
                  <a:srgbClr val="D1282E"/>
                </a:solidFill>
                <a:latin typeface="Nunito Sans"/>
                <a:ea typeface="Nunito Sans"/>
                <a:cs typeface="Nunito Sans"/>
                <a:sym typeface="Nunito Sans"/>
              </a:rPr>
              <a:t>Linear Dependencies</a:t>
            </a:r>
            <a:endParaRPr b="0" i="0" sz="1647" u="none" cap="none" strike="noStrike"/>
          </a:p>
        </p:txBody>
      </p:sp>
      <p:sp>
        <p:nvSpPr>
          <p:cNvPr id="833" name="Google Shape;833;g394c34fda35_0_922"/>
          <p:cNvSpPr/>
          <p:nvPr/>
        </p:nvSpPr>
        <p:spPr>
          <a:xfrm>
            <a:off x="179925" y="5458905"/>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Sequential process chains</a:t>
            </a:r>
            <a:endParaRPr b="0" i="0" sz="1300" u="none" cap="none" strike="noStrike"/>
          </a:p>
        </p:txBody>
      </p:sp>
      <p:sp>
        <p:nvSpPr>
          <p:cNvPr id="834" name="Google Shape;834;g394c34fda35_0_922"/>
          <p:cNvSpPr/>
          <p:nvPr/>
        </p:nvSpPr>
        <p:spPr>
          <a:xfrm>
            <a:off x="179925" y="5787339"/>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Assembly line operations</a:t>
            </a:r>
            <a:endParaRPr b="0" i="0" sz="1300" u="none" cap="none" strike="noStrike"/>
          </a:p>
        </p:txBody>
      </p:sp>
      <p:sp>
        <p:nvSpPr>
          <p:cNvPr id="835" name="Google Shape;835;g394c34fda35_0_922"/>
          <p:cNvSpPr/>
          <p:nvPr/>
        </p:nvSpPr>
        <p:spPr>
          <a:xfrm>
            <a:off x="179925" y="6115774"/>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Approval workflows</a:t>
            </a:r>
            <a:endParaRPr b="0" i="0" sz="1300" u="none" cap="none" strike="noStrike"/>
          </a:p>
        </p:txBody>
      </p:sp>
      <p:sp>
        <p:nvSpPr>
          <p:cNvPr id="836" name="Google Shape;836;g394c34fda35_0_922"/>
          <p:cNvSpPr/>
          <p:nvPr/>
        </p:nvSpPr>
        <p:spPr>
          <a:xfrm>
            <a:off x="4118557" y="5027563"/>
            <a:ext cx="21048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1282E"/>
              </a:buClr>
              <a:buSzPts val="1647"/>
              <a:buFont typeface="Nunito Sans"/>
              <a:buNone/>
            </a:pPr>
            <a:r>
              <a:rPr b="0" i="0" lang="en-US" sz="1647" u="none" cap="none" strike="noStrike">
                <a:solidFill>
                  <a:srgbClr val="D1282E"/>
                </a:solidFill>
                <a:latin typeface="Nunito Sans"/>
                <a:ea typeface="Nunito Sans"/>
                <a:cs typeface="Nunito Sans"/>
                <a:sym typeface="Nunito Sans"/>
              </a:rPr>
              <a:t>Hub Dependencies</a:t>
            </a:r>
            <a:endParaRPr b="0" i="0" sz="1647" u="none" cap="none" strike="noStrike"/>
          </a:p>
        </p:txBody>
      </p:sp>
      <p:sp>
        <p:nvSpPr>
          <p:cNvPr id="837" name="Google Shape;837;g394c34fda35_0_922"/>
          <p:cNvSpPr/>
          <p:nvPr/>
        </p:nvSpPr>
        <p:spPr>
          <a:xfrm>
            <a:off x="4118557" y="5458905"/>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Centralized systems</a:t>
            </a:r>
            <a:endParaRPr b="0" i="0" sz="1300" u="none" cap="none" strike="noStrike"/>
          </a:p>
        </p:txBody>
      </p:sp>
      <p:sp>
        <p:nvSpPr>
          <p:cNvPr id="838" name="Google Shape;838;g394c34fda35_0_922"/>
          <p:cNvSpPr/>
          <p:nvPr/>
        </p:nvSpPr>
        <p:spPr>
          <a:xfrm>
            <a:off x="4118557" y="5787339"/>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Shared resources</a:t>
            </a:r>
            <a:endParaRPr b="0" i="0" sz="1300" u="none" cap="none" strike="noStrike"/>
          </a:p>
        </p:txBody>
      </p:sp>
      <p:sp>
        <p:nvSpPr>
          <p:cNvPr id="839" name="Google Shape;839;g394c34fda35_0_922"/>
          <p:cNvSpPr/>
          <p:nvPr/>
        </p:nvSpPr>
        <p:spPr>
          <a:xfrm>
            <a:off x="4118557" y="6115774"/>
            <a:ext cx="35211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Single points of failure</a:t>
            </a:r>
            <a:endParaRPr b="0" i="0" sz="1300" u="none" cap="none" strike="noStrike"/>
          </a:p>
        </p:txBody>
      </p:sp>
      <p:sp>
        <p:nvSpPr>
          <p:cNvPr id="840" name="Google Shape;840;g394c34fda35_0_922"/>
          <p:cNvSpPr/>
          <p:nvPr/>
        </p:nvSpPr>
        <p:spPr>
          <a:xfrm>
            <a:off x="8057189" y="5027563"/>
            <a:ext cx="2205900" cy="2628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D1282E"/>
              </a:buClr>
              <a:buSzPts val="1647"/>
              <a:buFont typeface="Nunito Sans"/>
              <a:buNone/>
            </a:pPr>
            <a:r>
              <a:rPr b="0" i="0" lang="en-US" sz="1647" u="none" cap="none" strike="noStrike">
                <a:solidFill>
                  <a:srgbClr val="D1282E"/>
                </a:solidFill>
                <a:latin typeface="Nunito Sans"/>
                <a:ea typeface="Nunito Sans"/>
                <a:cs typeface="Nunito Sans"/>
                <a:sym typeface="Nunito Sans"/>
              </a:rPr>
              <a:t>Network Dependencies</a:t>
            </a:r>
            <a:endParaRPr b="0" i="0" sz="1647" u="none" cap="none" strike="noStrike"/>
          </a:p>
        </p:txBody>
      </p:sp>
      <p:sp>
        <p:nvSpPr>
          <p:cNvPr id="841" name="Google Shape;841;g394c34fda35_0_922"/>
          <p:cNvSpPr/>
          <p:nvPr/>
        </p:nvSpPr>
        <p:spPr>
          <a:xfrm>
            <a:off x="8057189" y="5458905"/>
            <a:ext cx="36402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Interconnected systems</a:t>
            </a:r>
            <a:endParaRPr b="0" i="0" sz="1300" u="none" cap="none" strike="noStrike"/>
          </a:p>
        </p:txBody>
      </p:sp>
      <p:sp>
        <p:nvSpPr>
          <p:cNvPr id="842" name="Google Shape;842;g394c34fda35_0_922"/>
          <p:cNvSpPr/>
          <p:nvPr/>
        </p:nvSpPr>
        <p:spPr>
          <a:xfrm>
            <a:off x="8057189" y="5787339"/>
            <a:ext cx="36402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Peer-to-peer processes</a:t>
            </a:r>
            <a:endParaRPr b="0" i="0" sz="1300" u="none" cap="none" strike="noStrike"/>
          </a:p>
        </p:txBody>
      </p:sp>
      <p:sp>
        <p:nvSpPr>
          <p:cNvPr id="843" name="Google Shape;843;g394c34fda35_0_922"/>
          <p:cNvSpPr/>
          <p:nvPr/>
        </p:nvSpPr>
        <p:spPr>
          <a:xfrm>
            <a:off x="8057189" y="6115774"/>
            <a:ext cx="3640200" cy="269400"/>
          </a:xfrm>
          <a:prstGeom prst="rect">
            <a:avLst/>
          </a:prstGeom>
          <a:noFill/>
          <a:ln>
            <a:noFill/>
          </a:ln>
        </p:spPr>
        <p:txBody>
          <a:bodyPr anchorCtr="0" anchor="t" bIns="0" lIns="0" spcFirstLastPara="1" rIns="0" wrap="square" tIns="0">
            <a:noAutofit/>
          </a:bodyPr>
          <a:lstStyle/>
          <a:p>
            <a:pPr indent="-297262" lvl="0" marL="297262" marR="0" rtl="0" algn="l">
              <a:lnSpc>
                <a:spcPct val="16000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Distributed operations</a:t>
            </a:r>
            <a:endParaRPr b="0" i="0" sz="1300" u="none" cap="none" strike="noStrike"/>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394c34fda35_0_95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50" name="Google Shape;850;g394c34fda35_0_95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51" name="Google Shape;851;g394c34fda35_0_953"/>
          <p:cNvSpPr/>
          <p:nvPr/>
        </p:nvSpPr>
        <p:spPr>
          <a:xfrm>
            <a:off x="5117125" y="481798"/>
            <a:ext cx="6069600" cy="5550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D1282E"/>
              </a:buClr>
              <a:buSzPts val="3473"/>
              <a:buFont typeface="Nunito Sans"/>
              <a:buNone/>
            </a:pPr>
            <a:r>
              <a:rPr b="0" i="0" lang="en-US" sz="3472" u="none" cap="none" strike="noStrike">
                <a:solidFill>
                  <a:srgbClr val="D1282E"/>
                </a:solidFill>
                <a:latin typeface="Nunito Sans"/>
                <a:ea typeface="Nunito Sans"/>
                <a:cs typeface="Nunito Sans"/>
                <a:sym typeface="Nunito Sans"/>
              </a:rPr>
              <a:t>Tools for Process Identification</a:t>
            </a:r>
            <a:endParaRPr b="0" i="0" sz="3472" u="none" cap="none" strike="noStrike"/>
          </a:p>
        </p:txBody>
      </p:sp>
      <p:sp>
        <p:nvSpPr>
          <p:cNvPr id="852" name="Google Shape;852;g394c34fda35_0_953"/>
          <p:cNvSpPr/>
          <p:nvPr/>
        </p:nvSpPr>
        <p:spPr>
          <a:xfrm>
            <a:off x="5117125" y="1303143"/>
            <a:ext cx="6597900" cy="8520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2"/>
              <a:buFont typeface="Inter"/>
              <a:buNone/>
            </a:pPr>
            <a:r>
              <a:rPr b="0" i="0" lang="en-US" sz="1371" u="none" cap="none" strike="noStrike">
                <a:solidFill>
                  <a:srgbClr val="002060"/>
                </a:solidFill>
                <a:latin typeface="Inter"/>
                <a:ea typeface="Inter"/>
                <a:cs typeface="Inter"/>
                <a:sym typeface="Inter"/>
              </a:rPr>
              <a:t>Systematic approaches and proven methodologies ensure comprehensive identification of business processes and resources. The right combination of tools provides complete visibility into organizational dependencies and risks.</a:t>
            </a:r>
            <a:endParaRPr b="0" i="0" sz="1371" u="none" cap="none" strike="noStrike"/>
          </a:p>
        </p:txBody>
      </p:sp>
      <p:sp>
        <p:nvSpPr>
          <p:cNvPr id="853" name="Google Shape;853;g394c34fda35_0_953"/>
          <p:cNvSpPr/>
          <p:nvPr/>
        </p:nvSpPr>
        <p:spPr>
          <a:xfrm>
            <a:off x="5117125" y="2354913"/>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Stakeholder interviews: Structured conversations with process owners and key users</a:t>
            </a:r>
            <a:endParaRPr b="0" i="0" sz="1371" u="none" cap="none" strike="noStrike"/>
          </a:p>
        </p:txBody>
      </p:sp>
      <p:sp>
        <p:nvSpPr>
          <p:cNvPr id="854" name="Google Shape;854;g394c34fda35_0_953"/>
          <p:cNvSpPr/>
          <p:nvPr/>
        </p:nvSpPr>
        <p:spPr>
          <a:xfrm>
            <a:off x="5117125" y="2985037"/>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Process walkthrough: Step-by-step observation of how work actually gets done</a:t>
            </a:r>
            <a:endParaRPr b="0" i="0" sz="1371" u="none" cap="none" strike="noStrike"/>
          </a:p>
        </p:txBody>
      </p:sp>
      <p:sp>
        <p:nvSpPr>
          <p:cNvPr id="855" name="Google Shape;855;g394c34fda35_0_953"/>
          <p:cNvSpPr/>
          <p:nvPr/>
        </p:nvSpPr>
        <p:spPr>
          <a:xfrm>
            <a:off x="5117125" y="3615160"/>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Document analysis: Review of procedures, org charts, and system documentation</a:t>
            </a:r>
            <a:endParaRPr b="0" i="0" sz="1371" u="none" cap="none" strike="noStrike"/>
          </a:p>
        </p:txBody>
      </p:sp>
      <p:sp>
        <p:nvSpPr>
          <p:cNvPr id="856" name="Google Shape;856;g394c34fda35_0_953"/>
          <p:cNvSpPr/>
          <p:nvPr/>
        </p:nvSpPr>
        <p:spPr>
          <a:xfrm>
            <a:off x="5117125" y="4245282"/>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RACI analysis: Responsible, Accountable, Consulted, Informed role mapping</a:t>
            </a:r>
            <a:endParaRPr b="0" i="0" sz="1371" u="none" cap="none" strike="noStrike"/>
          </a:p>
        </p:txBody>
      </p:sp>
      <p:sp>
        <p:nvSpPr>
          <p:cNvPr id="857" name="Google Shape;857;g394c34fda35_0_953"/>
          <p:cNvSpPr/>
          <p:nvPr/>
        </p:nvSpPr>
        <p:spPr>
          <a:xfrm>
            <a:off x="5117125" y="4875405"/>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Value stream mapping: End-to-end flow analysis from customer perspective</a:t>
            </a:r>
            <a:endParaRPr b="0" i="0" sz="1371" u="none" cap="none" strike="noStrike"/>
          </a:p>
        </p:txBody>
      </p:sp>
      <p:sp>
        <p:nvSpPr>
          <p:cNvPr id="858" name="Google Shape;858;g394c34fda35_0_953"/>
          <p:cNvSpPr/>
          <p:nvPr/>
        </p:nvSpPr>
        <p:spPr>
          <a:xfrm>
            <a:off x="5117125" y="5505528"/>
            <a:ext cx="6597900" cy="567900"/>
          </a:xfrm>
          <a:prstGeom prst="rect">
            <a:avLst/>
          </a:prstGeom>
          <a:noFill/>
          <a:ln>
            <a:noFill/>
          </a:ln>
        </p:spPr>
        <p:txBody>
          <a:bodyPr anchorCtr="0" anchor="t" bIns="0" lIns="0" spcFirstLastPara="1" rIns="0" wrap="square" tIns="0">
            <a:noAutofit/>
          </a:bodyPr>
          <a:lstStyle/>
          <a:p>
            <a:pPr indent="-294029" lvl="0" marL="294029" marR="0" rtl="0" algn="l">
              <a:lnSpc>
                <a:spcPct val="162500"/>
              </a:lnSpc>
              <a:spcBef>
                <a:spcPts val="0"/>
              </a:spcBef>
              <a:spcAft>
                <a:spcPts val="0"/>
              </a:spcAft>
              <a:buClr>
                <a:srgbClr val="002060"/>
              </a:buClr>
              <a:buSzPts val="1372"/>
              <a:buFont typeface="Inter"/>
              <a:buChar char="•"/>
            </a:pPr>
            <a:r>
              <a:rPr b="0" i="0" lang="en-US" sz="1371" u="none" cap="none" strike="noStrike">
                <a:solidFill>
                  <a:srgbClr val="002060"/>
                </a:solidFill>
                <a:latin typeface="Inter"/>
                <a:ea typeface="Inter"/>
                <a:cs typeface="Inter"/>
                <a:sym typeface="Inter"/>
              </a:rPr>
              <a:t>Risk assessment integration: Combining process identification with threat analysis</a:t>
            </a:r>
            <a:endParaRPr b="0" i="0" sz="1371" u="none" cap="none" strike="noStrike"/>
          </a:p>
        </p:txBody>
      </p:sp>
      <p:pic>
        <p:nvPicPr>
          <p:cNvPr descr="preencoded.png" id="859" name="Google Shape;859;g394c34fda35_0_953"/>
          <p:cNvPicPr preferRelativeResize="0"/>
          <p:nvPr/>
        </p:nvPicPr>
        <p:blipFill rotWithShape="1">
          <a:blip r:embed="rId3">
            <a:alphaModFix/>
          </a:blip>
          <a:srcRect b="0" l="0" r="0" t="0"/>
          <a:stretch/>
        </p:blipFill>
        <p:spPr>
          <a:xfrm>
            <a:off x="544975" y="481800"/>
            <a:ext cx="3570649" cy="53559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394c34fda35_0_96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66" name="Google Shape;866;g394c34fda35_0_96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67" name="Google Shape;867;g394c34fda35_0_968"/>
          <p:cNvPicPr preferRelativeResize="0"/>
          <p:nvPr/>
        </p:nvPicPr>
        <p:blipFill rotWithShape="1">
          <a:blip r:embed="rId3">
            <a:alphaModFix/>
          </a:blip>
          <a:srcRect b="0" l="0" r="0" t="0"/>
          <a:stretch/>
        </p:blipFill>
        <p:spPr>
          <a:xfrm>
            <a:off x="7125380" y="141438"/>
            <a:ext cx="4382921" cy="6575137"/>
          </a:xfrm>
          <a:prstGeom prst="rect">
            <a:avLst/>
          </a:prstGeom>
          <a:noFill/>
          <a:ln>
            <a:noFill/>
          </a:ln>
        </p:spPr>
      </p:pic>
      <p:sp>
        <p:nvSpPr>
          <p:cNvPr id="868" name="Google Shape;868;g394c34fda35_0_968"/>
          <p:cNvSpPr/>
          <p:nvPr/>
        </p:nvSpPr>
        <p:spPr>
          <a:xfrm>
            <a:off x="394250" y="592190"/>
            <a:ext cx="6157500" cy="1024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195"/>
              <a:buFont typeface="Nunito Sans"/>
              <a:buNone/>
            </a:pPr>
            <a:r>
              <a:rPr b="0" i="0" lang="en-US" sz="3195" u="none" cap="none" strike="noStrike">
                <a:solidFill>
                  <a:srgbClr val="D1282E"/>
                </a:solidFill>
                <a:latin typeface="Nunito Sans"/>
                <a:ea typeface="Nunito Sans"/>
                <a:cs typeface="Nunito Sans"/>
                <a:sym typeface="Nunito Sans"/>
              </a:rPr>
              <a:t>Interdependencies Between Systems and Teams</a:t>
            </a:r>
            <a:endParaRPr b="0" i="0" sz="3195" u="none" cap="none" strike="noStrike"/>
          </a:p>
        </p:txBody>
      </p:sp>
      <p:sp>
        <p:nvSpPr>
          <p:cNvPr id="869" name="Google Shape;869;g394c34fda35_0_968"/>
          <p:cNvSpPr/>
          <p:nvPr/>
        </p:nvSpPr>
        <p:spPr>
          <a:xfrm>
            <a:off x="394250" y="1862650"/>
            <a:ext cx="6157500" cy="7863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278"/>
              <a:buFont typeface="Inter"/>
              <a:buNone/>
            </a:pPr>
            <a:r>
              <a:rPr b="0" i="0" lang="en-US" sz="1278" u="none" cap="none" strike="noStrike">
                <a:solidFill>
                  <a:srgbClr val="002060"/>
                </a:solidFill>
                <a:latin typeface="Inter"/>
                <a:ea typeface="Inter"/>
                <a:cs typeface="Inter"/>
                <a:sym typeface="Inter"/>
              </a:rPr>
              <a:t>Modern organizations operate as complex networks of interconnected systems and collaborative teams. Understanding these relationships is crucial for predicting disruption impacts and designing effective resilience strategies.</a:t>
            </a:r>
            <a:endParaRPr b="0" i="0" sz="1278" u="none" cap="none" strike="noStrike"/>
          </a:p>
        </p:txBody>
      </p:sp>
      <p:sp>
        <p:nvSpPr>
          <p:cNvPr id="870" name="Google Shape;870;g394c34fda35_0_968"/>
          <p:cNvSpPr/>
          <p:nvPr/>
        </p:nvSpPr>
        <p:spPr>
          <a:xfrm>
            <a:off x="394250" y="2833400"/>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Cross-functional workflows: Processes that span multiple departments and systems</a:t>
            </a:r>
            <a:endParaRPr b="0" i="0" sz="1278" u="none" cap="none" strike="noStrike"/>
          </a:p>
        </p:txBody>
      </p:sp>
      <p:sp>
        <p:nvSpPr>
          <p:cNvPr id="871" name="Google Shape;871;g394c34fda35_0_968"/>
          <p:cNvSpPr/>
          <p:nvPr/>
        </p:nvSpPr>
        <p:spPr>
          <a:xfrm>
            <a:off x="394250" y="3415031"/>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Shared service dependencies: Common infrastructure used by multiple business units</a:t>
            </a:r>
            <a:endParaRPr b="0" i="0" sz="1278" u="none" cap="none" strike="noStrike"/>
          </a:p>
        </p:txBody>
      </p:sp>
      <p:sp>
        <p:nvSpPr>
          <p:cNvPr id="872" name="Google Shape;872;g394c34fda35_0_968"/>
          <p:cNvSpPr/>
          <p:nvPr/>
        </p:nvSpPr>
        <p:spPr>
          <a:xfrm>
            <a:off x="394250" y="3996663"/>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Information flow patterns: How data moves between teams, systems, and external partners</a:t>
            </a:r>
            <a:endParaRPr b="0" i="0" sz="1278" u="none" cap="none" strike="noStrike"/>
          </a:p>
        </p:txBody>
      </p:sp>
      <p:sp>
        <p:nvSpPr>
          <p:cNvPr id="873" name="Google Shape;873;g394c34fda35_0_968"/>
          <p:cNvSpPr/>
          <p:nvPr/>
        </p:nvSpPr>
        <p:spPr>
          <a:xfrm>
            <a:off x="394250" y="4578295"/>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Communication networks: Formal and informal channels that enable coordination</a:t>
            </a:r>
            <a:endParaRPr b="0" i="0" sz="1278" u="none" cap="none" strike="noStrike"/>
          </a:p>
        </p:txBody>
      </p:sp>
      <p:sp>
        <p:nvSpPr>
          <p:cNvPr id="874" name="Google Shape;874;g394c34fda35_0_968"/>
          <p:cNvSpPr/>
          <p:nvPr/>
        </p:nvSpPr>
        <p:spPr>
          <a:xfrm>
            <a:off x="394250" y="5159928"/>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Decision-making chains: Authority relationships and approval processes across functions</a:t>
            </a:r>
            <a:endParaRPr b="0" i="0" sz="1278" u="none" cap="none" strike="noStrike"/>
          </a:p>
        </p:txBody>
      </p:sp>
      <p:sp>
        <p:nvSpPr>
          <p:cNvPr id="875" name="Google Shape;875;g394c34fda35_0_968"/>
          <p:cNvSpPr/>
          <p:nvPr/>
        </p:nvSpPr>
        <p:spPr>
          <a:xfrm>
            <a:off x="394250" y="5741559"/>
            <a:ext cx="6157500" cy="524400"/>
          </a:xfrm>
          <a:prstGeom prst="rect">
            <a:avLst/>
          </a:prstGeom>
          <a:noFill/>
          <a:ln>
            <a:noFill/>
          </a:ln>
        </p:spPr>
        <p:txBody>
          <a:bodyPr anchorCtr="0" anchor="t" bIns="0" lIns="0" spcFirstLastPara="1" rIns="0" wrap="square" tIns="0">
            <a:noAutofit/>
          </a:bodyPr>
          <a:lstStyle/>
          <a:p>
            <a:pPr indent="-273932" lvl="0" marL="273932" marR="0" rtl="0" algn="l">
              <a:lnSpc>
                <a:spcPct val="159375"/>
              </a:lnSpc>
              <a:spcBef>
                <a:spcPts val="0"/>
              </a:spcBef>
              <a:spcAft>
                <a:spcPts val="0"/>
              </a:spcAft>
              <a:buClr>
                <a:srgbClr val="002060"/>
              </a:buClr>
              <a:buSzPts val="1278"/>
              <a:buFont typeface="Inter"/>
              <a:buChar char="•"/>
            </a:pPr>
            <a:r>
              <a:rPr b="0" i="0" lang="en-US" sz="1278" u="none" cap="none" strike="noStrike">
                <a:solidFill>
                  <a:srgbClr val="002060"/>
                </a:solidFill>
                <a:latin typeface="Inter"/>
                <a:ea typeface="Inter"/>
                <a:cs typeface="Inter"/>
                <a:sym typeface="Inter"/>
              </a:rPr>
              <a:t>External partnerships: Vendor, supplier, and customer integration requirements</a:t>
            </a:r>
            <a:endParaRPr b="0" i="0" sz="1278" u="none" cap="none" strike="noStrike"/>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394c34fda35_0_98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82" name="Google Shape;882;g394c34fda35_0_98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83" name="Google Shape;883;g394c34fda35_0_983"/>
          <p:cNvSpPr/>
          <p:nvPr/>
        </p:nvSpPr>
        <p:spPr>
          <a:xfrm>
            <a:off x="256462" y="164726"/>
            <a:ext cx="6868500" cy="52560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D1282E"/>
              </a:buClr>
              <a:buSzPts val="3294"/>
              <a:buFont typeface="Nunito Sans"/>
              <a:buNone/>
            </a:pPr>
            <a:r>
              <a:rPr b="0" i="0" lang="en-US" sz="3293" u="none" cap="none" strike="noStrike">
                <a:solidFill>
                  <a:srgbClr val="D1282E"/>
                </a:solidFill>
                <a:latin typeface="Nunito Sans"/>
                <a:ea typeface="Nunito Sans"/>
                <a:cs typeface="Nunito Sans"/>
                <a:sym typeface="Nunito Sans"/>
              </a:rPr>
              <a:t>Prioritizing Processes and Resources</a:t>
            </a:r>
            <a:endParaRPr b="0" i="0" sz="3293" u="none" cap="none" strike="noStrike"/>
          </a:p>
        </p:txBody>
      </p:sp>
      <p:sp>
        <p:nvSpPr>
          <p:cNvPr id="884" name="Google Shape;884;g394c34fda35_0_983"/>
          <p:cNvSpPr/>
          <p:nvPr/>
        </p:nvSpPr>
        <p:spPr>
          <a:xfrm>
            <a:off x="256462" y="1026598"/>
            <a:ext cx="11672400" cy="537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Inter"/>
              <a:buNone/>
            </a:pPr>
            <a:r>
              <a:rPr b="0" i="0" lang="en-US" sz="1317" u="none" cap="none" strike="noStrike">
                <a:solidFill>
                  <a:srgbClr val="002060"/>
                </a:solidFill>
                <a:latin typeface="Inter"/>
                <a:ea typeface="Inter"/>
                <a:cs typeface="Inter"/>
                <a:sym typeface="Inter"/>
              </a:rPr>
              <a:t>Effective prioritization enables organizations to focus limited resources on protecting and recovering the most critical capabilities first. Clear prioritization criteria guide investment decisions and response strategies during disruptions.</a:t>
            </a:r>
            <a:endParaRPr b="0" i="0" sz="1317" u="none" cap="none" strike="noStrike"/>
          </a:p>
        </p:txBody>
      </p:sp>
      <p:sp>
        <p:nvSpPr>
          <p:cNvPr id="885" name="Google Shape;885;g394c34fda35_0_983"/>
          <p:cNvSpPr/>
          <p:nvPr/>
        </p:nvSpPr>
        <p:spPr>
          <a:xfrm>
            <a:off x="256462" y="1753677"/>
            <a:ext cx="168000" cy="210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Nunito Sans"/>
              <a:buNone/>
            </a:pPr>
            <a:r>
              <a:rPr b="0" i="0" lang="en-US" sz="1317" u="none" cap="none" strike="noStrike">
                <a:solidFill>
                  <a:srgbClr val="002060"/>
                </a:solidFill>
                <a:latin typeface="Nunito Sans"/>
                <a:ea typeface="Nunito Sans"/>
                <a:cs typeface="Nunito Sans"/>
                <a:sym typeface="Nunito Sans"/>
              </a:rPr>
              <a:t>1</a:t>
            </a:r>
            <a:endParaRPr b="0" i="0" sz="1317" u="none" cap="none" strike="noStrike"/>
          </a:p>
        </p:txBody>
      </p:sp>
      <p:sp>
        <p:nvSpPr>
          <p:cNvPr id="886" name="Google Shape;886;g394c34fda35_0_983"/>
          <p:cNvSpPr/>
          <p:nvPr/>
        </p:nvSpPr>
        <p:spPr>
          <a:xfrm>
            <a:off x="256462" y="2019391"/>
            <a:ext cx="3778800" cy="20100"/>
          </a:xfrm>
          <a:prstGeom prst="rect">
            <a:avLst/>
          </a:prstGeom>
          <a:solidFill>
            <a:srgbClr val="B42827"/>
          </a:solidFill>
          <a:ln>
            <a:noFill/>
          </a:ln>
        </p:spPr>
        <p:txBody>
          <a:bodyPr anchorCtr="0" anchor="ctr" bIns="80300" lIns="80300" spcFirstLastPara="1" rIns="80300" wrap="square" tIns="80300">
            <a:noAutofit/>
          </a:bodyPr>
          <a:lstStyle/>
          <a:p>
            <a:pPr indent="0" lvl="0" marL="0" rtl="0" algn="l">
              <a:spcBef>
                <a:spcPts val="0"/>
              </a:spcBef>
              <a:spcAft>
                <a:spcPts val="0"/>
              </a:spcAft>
              <a:buNone/>
            </a:pPr>
            <a:r>
              <a:t/>
            </a:r>
            <a:endParaRPr/>
          </a:p>
        </p:txBody>
      </p:sp>
      <p:sp>
        <p:nvSpPr>
          <p:cNvPr id="887" name="Google Shape;887;g394c34fda35_0_983"/>
          <p:cNvSpPr/>
          <p:nvPr/>
        </p:nvSpPr>
        <p:spPr>
          <a:xfrm>
            <a:off x="256462" y="2143621"/>
            <a:ext cx="2102400" cy="2628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2060"/>
              </a:buClr>
              <a:buSzPts val="1625"/>
              <a:buFont typeface="Nunito Sans"/>
              <a:buNone/>
            </a:pPr>
            <a:r>
              <a:rPr b="0" i="0" lang="en-US" sz="1624" u="none" cap="none" strike="noStrike">
                <a:solidFill>
                  <a:srgbClr val="002060"/>
                </a:solidFill>
                <a:latin typeface="Nunito Sans"/>
                <a:ea typeface="Nunito Sans"/>
                <a:cs typeface="Nunito Sans"/>
                <a:sym typeface="Nunito Sans"/>
              </a:rPr>
              <a:t>Critical (Tier 1)</a:t>
            </a:r>
            <a:endParaRPr b="0" i="0" sz="1624" u="none" cap="none" strike="noStrike"/>
          </a:p>
        </p:txBody>
      </p:sp>
      <p:sp>
        <p:nvSpPr>
          <p:cNvPr id="888" name="Google Shape;888;g394c34fda35_0_983"/>
          <p:cNvSpPr/>
          <p:nvPr/>
        </p:nvSpPr>
        <p:spPr>
          <a:xfrm>
            <a:off x="256462" y="2507213"/>
            <a:ext cx="3778800" cy="806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Inter"/>
              <a:buNone/>
            </a:pPr>
            <a:r>
              <a:rPr b="0" i="0" lang="en-US" sz="1317" u="none" cap="none" strike="noStrike">
                <a:solidFill>
                  <a:srgbClr val="002060"/>
                </a:solidFill>
                <a:latin typeface="Inter"/>
                <a:ea typeface="Inter"/>
                <a:cs typeface="Inter"/>
                <a:sym typeface="Inter"/>
              </a:rPr>
              <a:t>Must be recovered immediately. RTO ≤ 4 hours. Revenue-generating, regulatory-required, or safety-critical processes.</a:t>
            </a:r>
            <a:endParaRPr b="0" i="0" sz="1317" u="none" cap="none" strike="noStrike"/>
          </a:p>
        </p:txBody>
      </p:sp>
      <p:sp>
        <p:nvSpPr>
          <p:cNvPr id="889" name="Google Shape;889;g394c34fda35_0_983"/>
          <p:cNvSpPr/>
          <p:nvPr/>
        </p:nvSpPr>
        <p:spPr>
          <a:xfrm>
            <a:off x="4203283" y="1753677"/>
            <a:ext cx="168000" cy="210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Nunito Sans"/>
              <a:buNone/>
            </a:pPr>
            <a:r>
              <a:rPr b="0" i="0" lang="en-US" sz="1317" u="none" cap="none" strike="noStrike">
                <a:solidFill>
                  <a:srgbClr val="002060"/>
                </a:solidFill>
                <a:latin typeface="Nunito Sans"/>
                <a:ea typeface="Nunito Sans"/>
                <a:cs typeface="Nunito Sans"/>
                <a:sym typeface="Nunito Sans"/>
              </a:rPr>
              <a:t>2</a:t>
            </a:r>
            <a:endParaRPr b="0" i="0" sz="1317" u="none" cap="none" strike="noStrike"/>
          </a:p>
        </p:txBody>
      </p:sp>
      <p:sp>
        <p:nvSpPr>
          <p:cNvPr id="890" name="Google Shape;890;g394c34fda35_0_983"/>
          <p:cNvSpPr/>
          <p:nvPr/>
        </p:nvSpPr>
        <p:spPr>
          <a:xfrm>
            <a:off x="4203283" y="2019391"/>
            <a:ext cx="3778800" cy="20100"/>
          </a:xfrm>
          <a:prstGeom prst="rect">
            <a:avLst/>
          </a:prstGeom>
          <a:solidFill>
            <a:srgbClr val="B42827"/>
          </a:solidFill>
          <a:ln>
            <a:noFill/>
          </a:ln>
        </p:spPr>
        <p:txBody>
          <a:bodyPr anchorCtr="0" anchor="ctr" bIns="80300" lIns="80300" spcFirstLastPara="1" rIns="80300" wrap="square" tIns="80300">
            <a:noAutofit/>
          </a:bodyPr>
          <a:lstStyle/>
          <a:p>
            <a:pPr indent="0" lvl="0" marL="0" rtl="0" algn="l">
              <a:spcBef>
                <a:spcPts val="0"/>
              </a:spcBef>
              <a:spcAft>
                <a:spcPts val="0"/>
              </a:spcAft>
              <a:buNone/>
            </a:pPr>
            <a:r>
              <a:t/>
            </a:r>
            <a:endParaRPr/>
          </a:p>
        </p:txBody>
      </p:sp>
      <p:sp>
        <p:nvSpPr>
          <p:cNvPr id="891" name="Google Shape;891;g394c34fda35_0_983"/>
          <p:cNvSpPr/>
          <p:nvPr/>
        </p:nvSpPr>
        <p:spPr>
          <a:xfrm>
            <a:off x="4203283" y="2143621"/>
            <a:ext cx="2102400" cy="2628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2060"/>
              </a:buClr>
              <a:buSzPts val="1625"/>
              <a:buFont typeface="Nunito Sans"/>
              <a:buNone/>
            </a:pPr>
            <a:r>
              <a:rPr b="0" i="0" lang="en-US" sz="1624" u="none" cap="none" strike="noStrike">
                <a:solidFill>
                  <a:srgbClr val="002060"/>
                </a:solidFill>
                <a:latin typeface="Nunito Sans"/>
                <a:ea typeface="Nunito Sans"/>
                <a:cs typeface="Nunito Sans"/>
                <a:sym typeface="Nunito Sans"/>
              </a:rPr>
              <a:t>Important (Tier 2)</a:t>
            </a:r>
            <a:endParaRPr b="0" i="0" sz="1624" u="none" cap="none" strike="noStrike"/>
          </a:p>
        </p:txBody>
      </p:sp>
      <p:sp>
        <p:nvSpPr>
          <p:cNvPr id="892" name="Google Shape;892;g394c34fda35_0_983"/>
          <p:cNvSpPr/>
          <p:nvPr/>
        </p:nvSpPr>
        <p:spPr>
          <a:xfrm>
            <a:off x="4203283" y="2507213"/>
            <a:ext cx="3778800" cy="806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Inter"/>
              <a:buNone/>
            </a:pPr>
            <a:r>
              <a:rPr b="0" i="0" lang="en-US" sz="1317" u="none" cap="none" strike="noStrike">
                <a:solidFill>
                  <a:srgbClr val="002060"/>
                </a:solidFill>
                <a:latin typeface="Inter"/>
                <a:ea typeface="Inter"/>
                <a:cs typeface="Inter"/>
                <a:sym typeface="Inter"/>
              </a:rPr>
              <a:t>Should be recovered quickly. RTO ≤ 24 hours. Supporting processes that enable Tier 1 operations or customer service.</a:t>
            </a:r>
            <a:endParaRPr b="0" i="0" sz="1317" u="none" cap="none" strike="noStrike"/>
          </a:p>
        </p:txBody>
      </p:sp>
      <p:sp>
        <p:nvSpPr>
          <p:cNvPr id="893" name="Google Shape;893;g394c34fda35_0_983"/>
          <p:cNvSpPr/>
          <p:nvPr/>
        </p:nvSpPr>
        <p:spPr>
          <a:xfrm>
            <a:off x="8150104" y="1753677"/>
            <a:ext cx="168000" cy="210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Nunito Sans"/>
              <a:buNone/>
            </a:pPr>
            <a:r>
              <a:rPr b="0" i="0" lang="en-US" sz="1317" u="none" cap="none" strike="noStrike">
                <a:solidFill>
                  <a:srgbClr val="002060"/>
                </a:solidFill>
                <a:latin typeface="Nunito Sans"/>
                <a:ea typeface="Nunito Sans"/>
                <a:cs typeface="Nunito Sans"/>
                <a:sym typeface="Nunito Sans"/>
              </a:rPr>
              <a:t>3</a:t>
            </a:r>
            <a:endParaRPr b="0" i="0" sz="1317" u="none" cap="none" strike="noStrike"/>
          </a:p>
        </p:txBody>
      </p:sp>
      <p:sp>
        <p:nvSpPr>
          <p:cNvPr id="894" name="Google Shape;894;g394c34fda35_0_983"/>
          <p:cNvSpPr/>
          <p:nvPr/>
        </p:nvSpPr>
        <p:spPr>
          <a:xfrm>
            <a:off x="8150104" y="2019391"/>
            <a:ext cx="3778800" cy="20100"/>
          </a:xfrm>
          <a:prstGeom prst="rect">
            <a:avLst/>
          </a:prstGeom>
          <a:solidFill>
            <a:srgbClr val="B42827"/>
          </a:solidFill>
          <a:ln>
            <a:noFill/>
          </a:ln>
        </p:spPr>
        <p:txBody>
          <a:bodyPr anchorCtr="0" anchor="ctr" bIns="80300" lIns="80300" spcFirstLastPara="1" rIns="80300" wrap="square" tIns="80300">
            <a:noAutofit/>
          </a:bodyPr>
          <a:lstStyle/>
          <a:p>
            <a:pPr indent="0" lvl="0" marL="0" rtl="0" algn="l">
              <a:spcBef>
                <a:spcPts val="0"/>
              </a:spcBef>
              <a:spcAft>
                <a:spcPts val="0"/>
              </a:spcAft>
              <a:buNone/>
            </a:pPr>
            <a:r>
              <a:t/>
            </a:r>
            <a:endParaRPr/>
          </a:p>
        </p:txBody>
      </p:sp>
      <p:sp>
        <p:nvSpPr>
          <p:cNvPr id="895" name="Google Shape;895;g394c34fda35_0_983"/>
          <p:cNvSpPr/>
          <p:nvPr/>
        </p:nvSpPr>
        <p:spPr>
          <a:xfrm>
            <a:off x="8150104" y="2143621"/>
            <a:ext cx="2102400" cy="2628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002060"/>
              </a:buClr>
              <a:buSzPts val="1625"/>
              <a:buFont typeface="Nunito Sans"/>
              <a:buNone/>
            </a:pPr>
            <a:r>
              <a:rPr b="0" i="0" lang="en-US" sz="1624" u="none" cap="none" strike="noStrike">
                <a:solidFill>
                  <a:srgbClr val="002060"/>
                </a:solidFill>
                <a:latin typeface="Nunito Sans"/>
                <a:ea typeface="Nunito Sans"/>
                <a:cs typeface="Nunito Sans"/>
                <a:sym typeface="Nunito Sans"/>
              </a:rPr>
              <a:t>Standard (Tier 3)</a:t>
            </a:r>
            <a:endParaRPr b="0" i="0" sz="1624" u="none" cap="none" strike="noStrike"/>
          </a:p>
        </p:txBody>
      </p:sp>
      <p:sp>
        <p:nvSpPr>
          <p:cNvPr id="896" name="Google Shape;896;g394c34fda35_0_983"/>
          <p:cNvSpPr/>
          <p:nvPr/>
        </p:nvSpPr>
        <p:spPr>
          <a:xfrm>
            <a:off x="8150104" y="2507213"/>
            <a:ext cx="3778800" cy="806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317"/>
              <a:buFont typeface="Inter"/>
              <a:buNone/>
            </a:pPr>
            <a:r>
              <a:rPr b="0" i="0" lang="en-US" sz="1317" u="none" cap="none" strike="noStrike">
                <a:solidFill>
                  <a:srgbClr val="002060"/>
                </a:solidFill>
                <a:latin typeface="Inter"/>
                <a:ea typeface="Inter"/>
                <a:cs typeface="Inter"/>
                <a:sym typeface="Inter"/>
              </a:rPr>
              <a:t>Can be recovered later. RTO ≤ 72 hours. Administrative processes and non-critical business functions.</a:t>
            </a:r>
            <a:endParaRPr b="0" i="0" sz="1317" u="none" cap="none" strike="noStrike"/>
          </a:p>
        </p:txBody>
      </p:sp>
      <p:sp>
        <p:nvSpPr>
          <p:cNvPr id="897" name="Google Shape;897;g394c34fda35_0_983"/>
          <p:cNvSpPr/>
          <p:nvPr/>
        </p:nvSpPr>
        <p:spPr>
          <a:xfrm>
            <a:off x="256462" y="3713444"/>
            <a:ext cx="11672400" cy="27600"/>
          </a:xfrm>
          <a:prstGeom prst="rect">
            <a:avLst/>
          </a:prstGeom>
          <a:solidFill>
            <a:srgbClr val="002060">
              <a:alpha val="49800"/>
            </a:srgbClr>
          </a:solidFill>
          <a:ln>
            <a:noFill/>
          </a:ln>
        </p:spPr>
        <p:txBody>
          <a:bodyPr anchorCtr="0" anchor="ctr" bIns="80300" lIns="80300" spcFirstLastPara="1" rIns="80300" wrap="square" tIns="80300">
            <a:noAutofit/>
          </a:bodyPr>
          <a:lstStyle/>
          <a:p>
            <a:pPr indent="0" lvl="0" marL="0" rtl="0" algn="l">
              <a:spcBef>
                <a:spcPts val="0"/>
              </a:spcBef>
              <a:spcAft>
                <a:spcPts val="0"/>
              </a:spcAft>
              <a:buNone/>
            </a:pPr>
            <a:r>
              <a:t/>
            </a:r>
            <a:endParaRPr/>
          </a:p>
        </p:txBody>
      </p:sp>
      <p:sp>
        <p:nvSpPr>
          <p:cNvPr id="898" name="Google Shape;898;g394c34fda35_0_983"/>
          <p:cNvSpPr/>
          <p:nvPr/>
        </p:nvSpPr>
        <p:spPr>
          <a:xfrm>
            <a:off x="256462" y="3993371"/>
            <a:ext cx="2523000" cy="315300"/>
          </a:xfrm>
          <a:prstGeom prst="rect">
            <a:avLst/>
          </a:prstGeom>
          <a:noFill/>
          <a:ln>
            <a:noFill/>
          </a:ln>
        </p:spPr>
        <p:txBody>
          <a:bodyPr anchorCtr="0" anchor="t" bIns="0" lIns="0" spcFirstLastPara="1" rIns="0" wrap="square" tIns="0">
            <a:noAutofit/>
          </a:bodyPr>
          <a:lstStyle/>
          <a:p>
            <a:pPr indent="0" lvl="0" marL="0" marR="0" rtl="0" algn="l">
              <a:lnSpc>
                <a:spcPct val="124444"/>
              </a:lnSpc>
              <a:spcBef>
                <a:spcPts val="0"/>
              </a:spcBef>
              <a:spcAft>
                <a:spcPts val="0"/>
              </a:spcAft>
              <a:buClr>
                <a:srgbClr val="D1282E"/>
              </a:buClr>
              <a:buSzPts val="1976"/>
              <a:buFont typeface="Nunito Sans"/>
              <a:buNone/>
            </a:pPr>
            <a:r>
              <a:rPr b="0" i="0" lang="en-US" sz="1976" u="none" cap="none" strike="noStrike">
                <a:solidFill>
                  <a:srgbClr val="D1282E"/>
                </a:solidFill>
                <a:latin typeface="Nunito Sans"/>
                <a:ea typeface="Nunito Sans"/>
                <a:cs typeface="Nunito Sans"/>
                <a:sym typeface="Nunito Sans"/>
              </a:rPr>
              <a:t>Prioritization Criteria</a:t>
            </a:r>
            <a:endParaRPr b="0" i="0" sz="1976" u="none" cap="none" strike="noStrike"/>
          </a:p>
        </p:txBody>
      </p:sp>
      <p:sp>
        <p:nvSpPr>
          <p:cNvPr id="899" name="Google Shape;899;g394c34fda35_0_983"/>
          <p:cNvSpPr/>
          <p:nvPr/>
        </p:nvSpPr>
        <p:spPr>
          <a:xfrm>
            <a:off x="256462" y="4729130"/>
            <a:ext cx="2274300" cy="2628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1282E"/>
              </a:buClr>
              <a:buSzPts val="1625"/>
              <a:buFont typeface="Nunito Sans"/>
              <a:buNone/>
            </a:pPr>
            <a:r>
              <a:rPr b="0" i="0" lang="en-US" sz="1624" u="none" cap="none" strike="noStrike">
                <a:solidFill>
                  <a:srgbClr val="D1282E"/>
                </a:solidFill>
                <a:latin typeface="Nunito Sans"/>
                <a:ea typeface="Nunito Sans"/>
                <a:cs typeface="Nunito Sans"/>
                <a:sym typeface="Nunito Sans"/>
              </a:rPr>
              <a:t>Business Impact Factors</a:t>
            </a:r>
            <a:endParaRPr b="0" i="0" sz="1624" u="none" cap="none" strike="noStrike"/>
          </a:p>
        </p:txBody>
      </p:sp>
      <p:sp>
        <p:nvSpPr>
          <p:cNvPr id="900" name="Google Shape;900;g394c34fda35_0_983"/>
          <p:cNvSpPr/>
          <p:nvPr/>
        </p:nvSpPr>
        <p:spPr>
          <a:xfrm>
            <a:off x="256462" y="5159960"/>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Revenue and profitability impact</a:t>
            </a:r>
            <a:endParaRPr b="0" i="0" sz="1317" u="none" cap="none" strike="noStrike"/>
          </a:p>
        </p:txBody>
      </p:sp>
      <p:sp>
        <p:nvSpPr>
          <p:cNvPr id="901" name="Google Shape;901;g394c34fda35_0_983"/>
          <p:cNvSpPr/>
          <p:nvPr/>
        </p:nvSpPr>
        <p:spPr>
          <a:xfrm>
            <a:off x="256462" y="5487684"/>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Customer service and satisfaction</a:t>
            </a:r>
            <a:endParaRPr b="0" i="0" sz="1317" u="none" cap="none" strike="noStrike"/>
          </a:p>
        </p:txBody>
      </p:sp>
      <p:sp>
        <p:nvSpPr>
          <p:cNvPr id="902" name="Google Shape;902;g394c34fda35_0_983"/>
          <p:cNvSpPr/>
          <p:nvPr/>
        </p:nvSpPr>
        <p:spPr>
          <a:xfrm>
            <a:off x="256462" y="5815409"/>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Regulatory and compliance requirements</a:t>
            </a:r>
            <a:endParaRPr b="0" i="0" sz="1317" u="none" cap="none" strike="noStrike"/>
          </a:p>
        </p:txBody>
      </p:sp>
      <p:sp>
        <p:nvSpPr>
          <p:cNvPr id="903" name="Google Shape;903;g394c34fda35_0_983"/>
          <p:cNvSpPr/>
          <p:nvPr/>
        </p:nvSpPr>
        <p:spPr>
          <a:xfrm>
            <a:off x="256462" y="6143133"/>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Reputation and brand protection</a:t>
            </a:r>
            <a:endParaRPr b="0" i="0" sz="1317" u="none" cap="none" strike="noStrike"/>
          </a:p>
        </p:txBody>
      </p:sp>
      <p:sp>
        <p:nvSpPr>
          <p:cNvPr id="904" name="Google Shape;904;g394c34fda35_0_983"/>
          <p:cNvSpPr/>
          <p:nvPr/>
        </p:nvSpPr>
        <p:spPr>
          <a:xfrm>
            <a:off x="6304531" y="4729130"/>
            <a:ext cx="2102400" cy="2628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D1282E"/>
              </a:buClr>
              <a:buSzPts val="1625"/>
              <a:buFont typeface="Nunito Sans"/>
              <a:buNone/>
            </a:pPr>
            <a:r>
              <a:rPr b="0" i="0" lang="en-US" sz="1624" u="none" cap="none" strike="noStrike">
                <a:solidFill>
                  <a:srgbClr val="D1282E"/>
                </a:solidFill>
                <a:latin typeface="Nunito Sans"/>
                <a:ea typeface="Nunito Sans"/>
                <a:cs typeface="Nunito Sans"/>
                <a:sym typeface="Nunito Sans"/>
              </a:rPr>
              <a:t>Operational Factors</a:t>
            </a:r>
            <a:endParaRPr b="0" i="0" sz="1624" u="none" cap="none" strike="noStrike"/>
          </a:p>
        </p:txBody>
      </p:sp>
      <p:sp>
        <p:nvSpPr>
          <p:cNvPr id="905" name="Google Shape;905;g394c34fda35_0_983"/>
          <p:cNvSpPr/>
          <p:nvPr/>
        </p:nvSpPr>
        <p:spPr>
          <a:xfrm>
            <a:off x="6304531" y="5159960"/>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Process interdependencies</a:t>
            </a:r>
            <a:endParaRPr b="0" i="0" sz="1317" u="none" cap="none" strike="noStrike"/>
          </a:p>
        </p:txBody>
      </p:sp>
      <p:sp>
        <p:nvSpPr>
          <p:cNvPr id="906" name="Google Shape;906;g394c34fda35_0_983"/>
          <p:cNvSpPr/>
          <p:nvPr/>
        </p:nvSpPr>
        <p:spPr>
          <a:xfrm>
            <a:off x="6304531" y="5487684"/>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Resource availability and cost</a:t>
            </a:r>
            <a:endParaRPr b="0" i="0" sz="1317" u="none" cap="none" strike="noStrike"/>
          </a:p>
        </p:txBody>
      </p:sp>
      <p:sp>
        <p:nvSpPr>
          <p:cNvPr id="907" name="Google Shape;907;g394c34fda35_0_983"/>
          <p:cNvSpPr/>
          <p:nvPr/>
        </p:nvSpPr>
        <p:spPr>
          <a:xfrm>
            <a:off x="6304531" y="5815409"/>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Recovery complexity and time</a:t>
            </a:r>
            <a:endParaRPr b="0" i="0" sz="1317" u="none" cap="none" strike="noStrike"/>
          </a:p>
        </p:txBody>
      </p:sp>
      <p:sp>
        <p:nvSpPr>
          <p:cNvPr id="908" name="Google Shape;908;g394c34fda35_0_983"/>
          <p:cNvSpPr/>
          <p:nvPr/>
        </p:nvSpPr>
        <p:spPr>
          <a:xfrm>
            <a:off x="6304531" y="6143133"/>
            <a:ext cx="5631000" cy="269100"/>
          </a:xfrm>
          <a:prstGeom prst="rect">
            <a:avLst/>
          </a:prstGeom>
          <a:noFill/>
          <a:ln>
            <a:noFill/>
          </a:ln>
        </p:spPr>
        <p:txBody>
          <a:bodyPr anchorCtr="0" anchor="t" bIns="0" lIns="0" spcFirstLastPara="1" rIns="0" wrap="square" tIns="0">
            <a:noAutofit/>
          </a:bodyPr>
          <a:lstStyle/>
          <a:p>
            <a:pPr indent="-301164" lvl="0" marL="301163" marR="0" rtl="0" algn="l">
              <a:lnSpc>
                <a:spcPct val="160000"/>
              </a:lnSpc>
              <a:spcBef>
                <a:spcPts val="0"/>
              </a:spcBef>
              <a:spcAft>
                <a:spcPts val="0"/>
              </a:spcAft>
              <a:buClr>
                <a:srgbClr val="002060"/>
              </a:buClr>
              <a:buSzPts val="1317"/>
              <a:buFont typeface="Inter"/>
              <a:buChar char="•"/>
            </a:pPr>
            <a:r>
              <a:rPr b="0" i="0" lang="en-US" sz="1317" u="none" cap="none" strike="noStrike">
                <a:solidFill>
                  <a:srgbClr val="002060"/>
                </a:solidFill>
                <a:latin typeface="Inter"/>
                <a:ea typeface="Inter"/>
                <a:cs typeface="Inter"/>
                <a:sym typeface="Inter"/>
              </a:rPr>
              <a:t>Risk exposure and vulnerability</a:t>
            </a:r>
            <a:endParaRPr b="0" i="0" sz="1317" u="none" cap="none" strike="noStrike"/>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g394c34fda35_0_101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15" name="Google Shape;915;g394c34fda35_0_101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16" name="Google Shape;916;g394c34fda35_0_1015"/>
          <p:cNvPicPr preferRelativeResize="0"/>
          <p:nvPr/>
        </p:nvPicPr>
        <p:blipFill rotWithShape="1">
          <a:blip r:embed="rId3">
            <a:alphaModFix/>
          </a:blip>
          <a:srcRect b="0" l="0" r="0" t="0"/>
          <a:stretch/>
        </p:blipFill>
        <p:spPr>
          <a:xfrm>
            <a:off x="411047" y="736786"/>
            <a:ext cx="3147325" cy="4720977"/>
          </a:xfrm>
          <a:prstGeom prst="rect">
            <a:avLst/>
          </a:prstGeom>
          <a:noFill/>
          <a:ln>
            <a:noFill/>
          </a:ln>
        </p:spPr>
      </p:pic>
      <p:sp>
        <p:nvSpPr>
          <p:cNvPr id="917" name="Google Shape;917;g394c34fda35_0_1015"/>
          <p:cNvSpPr/>
          <p:nvPr/>
        </p:nvSpPr>
        <p:spPr>
          <a:xfrm>
            <a:off x="4134550" y="421799"/>
            <a:ext cx="6880500" cy="465900"/>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D1282E"/>
              </a:buClr>
              <a:buSzPts val="2919"/>
              <a:buFont typeface="Nunito Sans"/>
              <a:buNone/>
            </a:pPr>
            <a:r>
              <a:rPr b="0" i="0" lang="en-US" sz="2918" u="none" cap="none" strike="noStrike">
                <a:solidFill>
                  <a:srgbClr val="D1282E"/>
                </a:solidFill>
                <a:latin typeface="Nunito Sans"/>
                <a:ea typeface="Nunito Sans"/>
                <a:cs typeface="Nunito Sans"/>
                <a:sym typeface="Nunito Sans"/>
              </a:rPr>
              <a:t>Linking Processes to Recovery Objectives</a:t>
            </a:r>
            <a:endParaRPr b="0" i="0" sz="2918" u="none" cap="none" strike="noStrike"/>
          </a:p>
        </p:txBody>
      </p:sp>
      <p:sp>
        <p:nvSpPr>
          <p:cNvPr id="918" name="Google Shape;918;g394c34fda35_0_1015"/>
          <p:cNvSpPr/>
          <p:nvPr/>
        </p:nvSpPr>
        <p:spPr>
          <a:xfrm>
            <a:off x="4134550" y="1111136"/>
            <a:ext cx="7044000" cy="715800"/>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002060"/>
              </a:buClr>
              <a:buSzPts val="1150"/>
              <a:buFont typeface="Inter"/>
              <a:buNone/>
            </a:pPr>
            <a:r>
              <a:rPr b="0" i="0" lang="en-US" sz="1149" u="none" cap="none" strike="noStrike">
                <a:solidFill>
                  <a:srgbClr val="002060"/>
                </a:solidFill>
                <a:latin typeface="Inter"/>
                <a:ea typeface="Inter"/>
                <a:cs typeface="Inter"/>
                <a:sym typeface="Inter"/>
              </a:rPr>
              <a:t>Process identification directly informs recovery planning by establishing realistic time and data loss objectives. Clear linkage between business requirements and technical capabilities ensures recovery strategies align with operational needs.</a:t>
            </a:r>
            <a:endParaRPr b="0" i="0" sz="1149" u="none" cap="none" strike="noStrike"/>
          </a:p>
        </p:txBody>
      </p:sp>
      <p:sp>
        <p:nvSpPr>
          <p:cNvPr id="919" name="Google Shape;919;g394c34fda35_0_1015"/>
          <p:cNvSpPr/>
          <p:nvPr/>
        </p:nvSpPr>
        <p:spPr>
          <a:xfrm>
            <a:off x="4134550" y="2068792"/>
            <a:ext cx="3429000" cy="492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3847"/>
              <a:buFont typeface="Nunito Sans"/>
              <a:buNone/>
            </a:pPr>
            <a:r>
              <a:rPr b="0" i="0" lang="en-US" sz="3847" u="none" cap="none" strike="noStrike">
                <a:solidFill>
                  <a:srgbClr val="002060"/>
                </a:solidFill>
                <a:latin typeface="Nunito Sans"/>
                <a:ea typeface="Nunito Sans"/>
                <a:cs typeface="Nunito Sans"/>
                <a:sym typeface="Nunito Sans"/>
              </a:rPr>
              <a:t>RTO</a:t>
            </a:r>
            <a:endParaRPr b="0" i="0" sz="3847" u="none" cap="none" strike="noStrike"/>
          </a:p>
        </p:txBody>
      </p:sp>
      <p:sp>
        <p:nvSpPr>
          <p:cNvPr id="920" name="Google Shape;920;g394c34fda35_0_1015"/>
          <p:cNvSpPr/>
          <p:nvPr/>
        </p:nvSpPr>
        <p:spPr>
          <a:xfrm>
            <a:off x="4818094" y="2746859"/>
            <a:ext cx="2061600" cy="232800"/>
          </a:xfrm>
          <a:prstGeom prst="rect">
            <a:avLst/>
          </a:prstGeom>
          <a:noFill/>
          <a:ln>
            <a:noFill/>
          </a:ln>
        </p:spPr>
        <p:txBody>
          <a:bodyPr anchorCtr="0" anchor="t" bIns="0" lIns="0" spcFirstLastPara="1" rIns="0" wrap="square" tIns="0">
            <a:noAutofit/>
          </a:bodyPr>
          <a:lstStyle/>
          <a:p>
            <a:pPr indent="0" lvl="0" marL="0" marR="0" rtl="0" algn="ctr">
              <a:lnSpc>
                <a:spcPct val="124242"/>
              </a:lnSpc>
              <a:spcBef>
                <a:spcPts val="0"/>
              </a:spcBef>
              <a:spcAft>
                <a:spcPts val="0"/>
              </a:spcAft>
              <a:buClr>
                <a:srgbClr val="002060"/>
              </a:buClr>
              <a:buSzPts val="1459"/>
              <a:buFont typeface="Nunito Sans"/>
              <a:buNone/>
            </a:pPr>
            <a:r>
              <a:rPr b="0" i="0" lang="en-US" sz="1459" u="none" cap="none" strike="noStrike">
                <a:solidFill>
                  <a:srgbClr val="002060"/>
                </a:solidFill>
                <a:latin typeface="Nunito Sans"/>
                <a:ea typeface="Nunito Sans"/>
                <a:cs typeface="Nunito Sans"/>
                <a:sym typeface="Nunito Sans"/>
              </a:rPr>
              <a:t>Recovery Time Objective</a:t>
            </a:r>
            <a:endParaRPr b="0" i="0" sz="1459" u="none" cap="none" strike="noStrike"/>
          </a:p>
        </p:txBody>
      </p:sp>
      <p:sp>
        <p:nvSpPr>
          <p:cNvPr id="921" name="Google Shape;921;g394c34fda35_0_1015"/>
          <p:cNvSpPr/>
          <p:nvPr/>
        </p:nvSpPr>
        <p:spPr>
          <a:xfrm>
            <a:off x="4134550" y="3069097"/>
            <a:ext cx="3429000" cy="71580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002060"/>
              </a:buClr>
              <a:buSzPts val="1150"/>
              <a:buFont typeface="Inter"/>
              <a:buNone/>
            </a:pPr>
            <a:r>
              <a:rPr b="0" i="0" lang="en-US" sz="1149" u="none" cap="none" strike="noStrike">
                <a:solidFill>
                  <a:srgbClr val="002060"/>
                </a:solidFill>
                <a:latin typeface="Inter"/>
                <a:ea typeface="Inter"/>
                <a:cs typeface="Inter"/>
                <a:sym typeface="Inter"/>
              </a:rPr>
              <a:t>Maximum acceptable downtime for each identified process based on business impact analysis</a:t>
            </a:r>
            <a:endParaRPr b="0" i="0" sz="1149" u="none" cap="none" strike="noStrike"/>
          </a:p>
        </p:txBody>
      </p:sp>
      <p:sp>
        <p:nvSpPr>
          <p:cNvPr id="922" name="Google Shape;922;g394c34fda35_0_1015"/>
          <p:cNvSpPr/>
          <p:nvPr/>
        </p:nvSpPr>
        <p:spPr>
          <a:xfrm>
            <a:off x="7749722" y="2068792"/>
            <a:ext cx="3429000" cy="492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3847"/>
              <a:buFont typeface="Nunito Sans"/>
              <a:buNone/>
            </a:pPr>
            <a:r>
              <a:rPr b="0" i="0" lang="en-US" sz="3847" u="none" cap="none" strike="noStrike">
                <a:solidFill>
                  <a:srgbClr val="002060"/>
                </a:solidFill>
                <a:latin typeface="Nunito Sans"/>
                <a:ea typeface="Nunito Sans"/>
                <a:cs typeface="Nunito Sans"/>
                <a:sym typeface="Nunito Sans"/>
              </a:rPr>
              <a:t>RPO</a:t>
            </a:r>
            <a:endParaRPr b="0" i="0" sz="3847" u="none" cap="none" strike="noStrike"/>
          </a:p>
        </p:txBody>
      </p:sp>
      <p:sp>
        <p:nvSpPr>
          <p:cNvPr id="923" name="Google Shape;923;g394c34fda35_0_1015"/>
          <p:cNvSpPr/>
          <p:nvPr/>
        </p:nvSpPr>
        <p:spPr>
          <a:xfrm>
            <a:off x="8424527" y="2746859"/>
            <a:ext cx="2079600" cy="232800"/>
          </a:xfrm>
          <a:prstGeom prst="rect">
            <a:avLst/>
          </a:prstGeom>
          <a:noFill/>
          <a:ln>
            <a:noFill/>
          </a:ln>
        </p:spPr>
        <p:txBody>
          <a:bodyPr anchorCtr="0" anchor="t" bIns="0" lIns="0" spcFirstLastPara="1" rIns="0" wrap="square" tIns="0">
            <a:noAutofit/>
          </a:bodyPr>
          <a:lstStyle/>
          <a:p>
            <a:pPr indent="0" lvl="0" marL="0" marR="0" rtl="0" algn="ctr">
              <a:lnSpc>
                <a:spcPct val="124242"/>
              </a:lnSpc>
              <a:spcBef>
                <a:spcPts val="0"/>
              </a:spcBef>
              <a:spcAft>
                <a:spcPts val="0"/>
              </a:spcAft>
              <a:buClr>
                <a:srgbClr val="002060"/>
              </a:buClr>
              <a:buSzPts val="1459"/>
              <a:buFont typeface="Nunito Sans"/>
              <a:buNone/>
            </a:pPr>
            <a:r>
              <a:rPr b="0" i="0" lang="en-US" sz="1459" u="none" cap="none" strike="noStrike">
                <a:solidFill>
                  <a:srgbClr val="002060"/>
                </a:solidFill>
                <a:latin typeface="Nunito Sans"/>
                <a:ea typeface="Nunito Sans"/>
                <a:cs typeface="Nunito Sans"/>
                <a:sym typeface="Nunito Sans"/>
              </a:rPr>
              <a:t>Recovery Point Objective</a:t>
            </a:r>
            <a:endParaRPr b="0" i="0" sz="1459" u="none" cap="none" strike="noStrike"/>
          </a:p>
        </p:txBody>
      </p:sp>
      <p:sp>
        <p:nvSpPr>
          <p:cNvPr id="924" name="Google Shape;924;g394c34fda35_0_1015"/>
          <p:cNvSpPr/>
          <p:nvPr/>
        </p:nvSpPr>
        <p:spPr>
          <a:xfrm>
            <a:off x="7749722" y="3069097"/>
            <a:ext cx="3429000" cy="47700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002060"/>
              </a:buClr>
              <a:buSzPts val="1150"/>
              <a:buFont typeface="Inter"/>
              <a:buNone/>
            </a:pPr>
            <a:r>
              <a:rPr b="0" i="0" lang="en-US" sz="1149" u="none" cap="none" strike="noStrike">
                <a:solidFill>
                  <a:srgbClr val="002060"/>
                </a:solidFill>
                <a:latin typeface="Inter"/>
                <a:ea typeface="Inter"/>
                <a:cs typeface="Inter"/>
                <a:sym typeface="Inter"/>
              </a:rPr>
              <a:t>Maximum acceptable data loss for supporting systems and information assets</a:t>
            </a:r>
            <a:endParaRPr b="0" i="0" sz="1149" u="none" cap="none" strike="noStrike"/>
          </a:p>
        </p:txBody>
      </p:sp>
      <p:sp>
        <p:nvSpPr>
          <p:cNvPr id="925" name="Google Shape;925;g394c34fda35_0_1015"/>
          <p:cNvSpPr/>
          <p:nvPr/>
        </p:nvSpPr>
        <p:spPr>
          <a:xfrm>
            <a:off x="4134550" y="4026743"/>
            <a:ext cx="7044000" cy="25200"/>
          </a:xfrm>
          <a:prstGeom prst="rect">
            <a:avLst/>
          </a:prstGeom>
          <a:solidFill>
            <a:srgbClr val="002060">
              <a:alpha val="49800"/>
            </a:srgbClr>
          </a:solidFill>
          <a:ln>
            <a:noFill/>
          </a:ln>
        </p:spPr>
        <p:txBody>
          <a:bodyPr anchorCtr="0" anchor="ctr" bIns="80850" lIns="80850" spcFirstLastPara="1" rIns="80850" wrap="square" tIns="80850">
            <a:noAutofit/>
          </a:bodyPr>
          <a:lstStyle/>
          <a:p>
            <a:pPr indent="0" lvl="0" marL="0" rtl="0" algn="l">
              <a:spcBef>
                <a:spcPts val="0"/>
              </a:spcBef>
              <a:spcAft>
                <a:spcPts val="0"/>
              </a:spcAft>
              <a:buNone/>
            </a:pPr>
            <a:r>
              <a:t/>
            </a:r>
            <a:endParaRPr/>
          </a:p>
        </p:txBody>
      </p:sp>
      <p:sp>
        <p:nvSpPr>
          <p:cNvPr id="926" name="Google Shape;926;g394c34fda35_0_1015"/>
          <p:cNvSpPr/>
          <p:nvPr/>
        </p:nvSpPr>
        <p:spPr>
          <a:xfrm>
            <a:off x="4134550" y="4275487"/>
            <a:ext cx="3261900" cy="279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1282E"/>
              </a:buClr>
              <a:buSzPts val="1725"/>
              <a:buFont typeface="Nunito Sans"/>
              <a:buNone/>
            </a:pPr>
            <a:r>
              <a:rPr b="0" i="0" lang="en-US" sz="1724" u="none" cap="none" strike="noStrike">
                <a:solidFill>
                  <a:srgbClr val="D1282E"/>
                </a:solidFill>
                <a:latin typeface="Nunito Sans"/>
                <a:ea typeface="Nunito Sans"/>
                <a:cs typeface="Nunito Sans"/>
                <a:sym typeface="Nunito Sans"/>
              </a:rPr>
              <a:t>Objective Setting Considerations</a:t>
            </a:r>
            <a:endParaRPr b="0" i="0" sz="1724" u="none" cap="none" strike="noStrike"/>
          </a:p>
        </p:txBody>
      </p:sp>
      <p:sp>
        <p:nvSpPr>
          <p:cNvPr id="927" name="Google Shape;927;g394c34fda35_0_1015"/>
          <p:cNvSpPr/>
          <p:nvPr/>
        </p:nvSpPr>
        <p:spPr>
          <a:xfrm>
            <a:off x="4134550" y="4778430"/>
            <a:ext cx="7044000" cy="238500"/>
          </a:xfrm>
          <a:prstGeom prst="rect">
            <a:avLst/>
          </a:prstGeom>
          <a:noFill/>
          <a:ln>
            <a:noFill/>
          </a:ln>
        </p:spPr>
        <p:txBody>
          <a:bodyPr anchorCtr="0" anchor="t" bIns="0" lIns="0" spcFirstLastPara="1" rIns="0" wrap="square" tIns="0">
            <a:noAutofit/>
          </a:bodyPr>
          <a:lstStyle/>
          <a:p>
            <a:pPr indent="-303282" lvl="0" marL="303282" marR="0" rtl="0" algn="l">
              <a:lnSpc>
                <a:spcPct val="161538"/>
              </a:lnSpc>
              <a:spcBef>
                <a:spcPts val="0"/>
              </a:spcBef>
              <a:spcAft>
                <a:spcPts val="0"/>
              </a:spcAft>
              <a:buClr>
                <a:srgbClr val="002060"/>
              </a:buClr>
              <a:buSzPts val="1150"/>
              <a:buFont typeface="Inter"/>
              <a:buChar char="•"/>
            </a:pPr>
            <a:r>
              <a:rPr b="0" i="0" lang="en-US" sz="1149" u="none" cap="none" strike="noStrike">
                <a:solidFill>
                  <a:srgbClr val="002060"/>
                </a:solidFill>
                <a:latin typeface="Inter"/>
                <a:ea typeface="Inter"/>
                <a:cs typeface="Inter"/>
                <a:sym typeface="Inter"/>
              </a:rPr>
              <a:t>Business impact severity: Financial, operational, and reputational consequences</a:t>
            </a:r>
            <a:endParaRPr b="0" i="0" sz="1149" u="none" cap="none" strike="noStrike"/>
          </a:p>
        </p:txBody>
      </p:sp>
      <p:sp>
        <p:nvSpPr>
          <p:cNvPr id="928" name="Google Shape;928;g394c34fda35_0_1015"/>
          <p:cNvSpPr/>
          <p:nvPr/>
        </p:nvSpPr>
        <p:spPr>
          <a:xfrm>
            <a:off x="4134550" y="5069076"/>
            <a:ext cx="7044000" cy="238500"/>
          </a:xfrm>
          <a:prstGeom prst="rect">
            <a:avLst/>
          </a:prstGeom>
          <a:noFill/>
          <a:ln>
            <a:noFill/>
          </a:ln>
        </p:spPr>
        <p:txBody>
          <a:bodyPr anchorCtr="0" anchor="t" bIns="0" lIns="0" spcFirstLastPara="1" rIns="0" wrap="square" tIns="0">
            <a:noAutofit/>
          </a:bodyPr>
          <a:lstStyle/>
          <a:p>
            <a:pPr indent="-303282" lvl="0" marL="303282" marR="0" rtl="0" algn="l">
              <a:lnSpc>
                <a:spcPct val="161538"/>
              </a:lnSpc>
              <a:spcBef>
                <a:spcPts val="0"/>
              </a:spcBef>
              <a:spcAft>
                <a:spcPts val="0"/>
              </a:spcAft>
              <a:buClr>
                <a:srgbClr val="002060"/>
              </a:buClr>
              <a:buSzPts val="1150"/>
              <a:buFont typeface="Inter"/>
              <a:buChar char="•"/>
            </a:pPr>
            <a:r>
              <a:rPr b="0" i="0" lang="en-US" sz="1149" u="none" cap="none" strike="noStrike">
                <a:solidFill>
                  <a:srgbClr val="002060"/>
                </a:solidFill>
                <a:latin typeface="Inter"/>
                <a:ea typeface="Inter"/>
                <a:cs typeface="Inter"/>
                <a:sym typeface="Inter"/>
              </a:rPr>
              <a:t>Resource requirements: Technology, personnel, and budget constraints</a:t>
            </a:r>
            <a:endParaRPr b="0" i="0" sz="1149" u="none" cap="none" strike="noStrike"/>
          </a:p>
        </p:txBody>
      </p:sp>
      <p:sp>
        <p:nvSpPr>
          <p:cNvPr id="929" name="Google Shape;929;g394c34fda35_0_1015"/>
          <p:cNvSpPr/>
          <p:nvPr/>
        </p:nvSpPr>
        <p:spPr>
          <a:xfrm>
            <a:off x="4134550" y="5359721"/>
            <a:ext cx="7044000" cy="238500"/>
          </a:xfrm>
          <a:prstGeom prst="rect">
            <a:avLst/>
          </a:prstGeom>
          <a:noFill/>
          <a:ln>
            <a:noFill/>
          </a:ln>
        </p:spPr>
        <p:txBody>
          <a:bodyPr anchorCtr="0" anchor="t" bIns="0" lIns="0" spcFirstLastPara="1" rIns="0" wrap="square" tIns="0">
            <a:noAutofit/>
          </a:bodyPr>
          <a:lstStyle/>
          <a:p>
            <a:pPr indent="-303282" lvl="0" marL="303282" marR="0" rtl="0" algn="l">
              <a:lnSpc>
                <a:spcPct val="161538"/>
              </a:lnSpc>
              <a:spcBef>
                <a:spcPts val="0"/>
              </a:spcBef>
              <a:spcAft>
                <a:spcPts val="0"/>
              </a:spcAft>
              <a:buClr>
                <a:srgbClr val="002060"/>
              </a:buClr>
              <a:buSzPts val="1150"/>
              <a:buFont typeface="Inter"/>
              <a:buChar char="•"/>
            </a:pPr>
            <a:r>
              <a:rPr b="0" i="0" lang="en-US" sz="1149" u="none" cap="none" strike="noStrike">
                <a:solidFill>
                  <a:srgbClr val="002060"/>
                </a:solidFill>
                <a:latin typeface="Inter"/>
                <a:ea typeface="Inter"/>
                <a:cs typeface="Inter"/>
                <a:sym typeface="Inter"/>
              </a:rPr>
              <a:t>Dependency relationships: How process recovery affects other business functions</a:t>
            </a:r>
            <a:endParaRPr b="0" i="0" sz="1149" u="none" cap="none" strike="noStrike"/>
          </a:p>
        </p:txBody>
      </p:sp>
      <p:sp>
        <p:nvSpPr>
          <p:cNvPr id="930" name="Google Shape;930;g394c34fda35_0_1015"/>
          <p:cNvSpPr/>
          <p:nvPr/>
        </p:nvSpPr>
        <p:spPr>
          <a:xfrm>
            <a:off x="4134550" y="5650367"/>
            <a:ext cx="7044000" cy="238500"/>
          </a:xfrm>
          <a:prstGeom prst="rect">
            <a:avLst/>
          </a:prstGeom>
          <a:noFill/>
          <a:ln>
            <a:noFill/>
          </a:ln>
        </p:spPr>
        <p:txBody>
          <a:bodyPr anchorCtr="0" anchor="t" bIns="0" lIns="0" spcFirstLastPara="1" rIns="0" wrap="square" tIns="0">
            <a:noAutofit/>
          </a:bodyPr>
          <a:lstStyle/>
          <a:p>
            <a:pPr indent="-303282" lvl="0" marL="303282" marR="0" rtl="0" algn="l">
              <a:lnSpc>
                <a:spcPct val="161538"/>
              </a:lnSpc>
              <a:spcBef>
                <a:spcPts val="0"/>
              </a:spcBef>
              <a:spcAft>
                <a:spcPts val="0"/>
              </a:spcAft>
              <a:buClr>
                <a:srgbClr val="002060"/>
              </a:buClr>
              <a:buSzPts val="1150"/>
              <a:buFont typeface="Inter"/>
              <a:buChar char="•"/>
            </a:pPr>
            <a:r>
              <a:rPr b="0" i="0" lang="en-US" sz="1149" u="none" cap="none" strike="noStrike">
                <a:solidFill>
                  <a:srgbClr val="002060"/>
                </a:solidFill>
                <a:latin typeface="Inter"/>
                <a:ea typeface="Inter"/>
                <a:cs typeface="Inter"/>
                <a:sym typeface="Inter"/>
              </a:rPr>
              <a:t>Regulatory mandates: Industry-specific requirements for availability and data protection</a:t>
            </a:r>
            <a:endParaRPr b="0" i="0" sz="1149" u="none" cap="none" strike="noStrike"/>
          </a:p>
        </p:txBody>
      </p:sp>
      <p:sp>
        <p:nvSpPr>
          <p:cNvPr id="931" name="Google Shape;931;g394c34fda35_0_1015"/>
          <p:cNvSpPr/>
          <p:nvPr/>
        </p:nvSpPr>
        <p:spPr>
          <a:xfrm>
            <a:off x="4134550" y="5941013"/>
            <a:ext cx="7044000" cy="238500"/>
          </a:xfrm>
          <a:prstGeom prst="rect">
            <a:avLst/>
          </a:prstGeom>
          <a:noFill/>
          <a:ln>
            <a:noFill/>
          </a:ln>
        </p:spPr>
        <p:txBody>
          <a:bodyPr anchorCtr="0" anchor="t" bIns="0" lIns="0" spcFirstLastPara="1" rIns="0" wrap="square" tIns="0">
            <a:noAutofit/>
          </a:bodyPr>
          <a:lstStyle/>
          <a:p>
            <a:pPr indent="-303282" lvl="0" marL="303282" marR="0" rtl="0" algn="l">
              <a:lnSpc>
                <a:spcPct val="161538"/>
              </a:lnSpc>
              <a:spcBef>
                <a:spcPts val="0"/>
              </a:spcBef>
              <a:spcAft>
                <a:spcPts val="0"/>
              </a:spcAft>
              <a:buClr>
                <a:srgbClr val="002060"/>
              </a:buClr>
              <a:buSzPts val="1150"/>
              <a:buFont typeface="Inter"/>
              <a:buChar char="•"/>
            </a:pPr>
            <a:r>
              <a:rPr b="0" i="0" lang="en-US" sz="1149" u="none" cap="none" strike="noStrike">
                <a:solidFill>
                  <a:srgbClr val="002060"/>
                </a:solidFill>
                <a:latin typeface="Inter"/>
                <a:ea typeface="Inter"/>
                <a:cs typeface="Inter"/>
                <a:sym typeface="Inter"/>
              </a:rPr>
              <a:t>Customer expectations: Service level agreements and competitive positioning</a:t>
            </a:r>
            <a:endParaRPr b="0" i="0" sz="1149" u="none" cap="none" strike="noStrike"/>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g394c34fda35_0_103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38" name="Google Shape;938;g394c34fda35_0_103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39" name="Google Shape;939;g394c34fda35_0_1037"/>
          <p:cNvSpPr/>
          <p:nvPr/>
        </p:nvSpPr>
        <p:spPr>
          <a:xfrm>
            <a:off x="426025" y="537644"/>
            <a:ext cx="5042700" cy="5262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278"/>
              <a:buFont typeface="Nunito Sans"/>
              <a:buNone/>
            </a:pPr>
            <a:r>
              <a:rPr b="0" i="0" lang="en-US" sz="3277" u="none" cap="none" strike="noStrike">
                <a:solidFill>
                  <a:srgbClr val="D1282E"/>
                </a:solidFill>
                <a:latin typeface="Nunito Sans"/>
                <a:ea typeface="Nunito Sans"/>
                <a:cs typeface="Nunito Sans"/>
                <a:sym typeface="Nunito Sans"/>
              </a:rPr>
              <a:t>Documenting Key Findings</a:t>
            </a:r>
            <a:endParaRPr b="0" i="0" sz="3277" u="none" cap="none" strike="noStrike"/>
          </a:p>
        </p:txBody>
      </p:sp>
      <p:sp>
        <p:nvSpPr>
          <p:cNvPr id="940" name="Google Shape;940;g394c34fda35_0_1037"/>
          <p:cNvSpPr/>
          <p:nvPr/>
        </p:nvSpPr>
        <p:spPr>
          <a:xfrm>
            <a:off x="426025" y="1316458"/>
            <a:ext cx="6043500" cy="10776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03"/>
              <a:buFont typeface="Inter"/>
              <a:buNone/>
            </a:pPr>
            <a:r>
              <a:rPr b="0" i="0" lang="en-US" sz="1303" u="none" cap="none" strike="noStrike">
                <a:solidFill>
                  <a:srgbClr val="002060"/>
                </a:solidFill>
                <a:latin typeface="Inter"/>
                <a:ea typeface="Inter"/>
                <a:cs typeface="Inter"/>
                <a:sym typeface="Inter"/>
              </a:rPr>
              <a:t>Systematic documentation transforms process identification results into actionable business continuity intelligence. Structured templates and consistent reporting enable effective decision-making and ongoing program management.</a:t>
            </a:r>
            <a:endParaRPr b="0" i="0" sz="1303" u="none" cap="none" strike="noStrike"/>
          </a:p>
        </p:txBody>
      </p:sp>
      <p:sp>
        <p:nvSpPr>
          <p:cNvPr id="941" name="Google Shape;941;g394c34fda35_0_1037"/>
          <p:cNvSpPr/>
          <p:nvPr/>
        </p:nvSpPr>
        <p:spPr>
          <a:xfrm>
            <a:off x="426025" y="2583512"/>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Process inventory: Comprehensive catalog of business processes with criticality ratings</a:t>
            </a:r>
            <a:endParaRPr b="0" i="0" sz="1303" u="none" cap="none" strike="noStrike"/>
          </a:p>
        </p:txBody>
      </p:sp>
      <p:sp>
        <p:nvSpPr>
          <p:cNvPr id="942" name="Google Shape;942;g394c34fda35_0_1037"/>
          <p:cNvSpPr/>
          <p:nvPr/>
        </p:nvSpPr>
        <p:spPr>
          <a:xfrm>
            <a:off x="426025" y="3181211"/>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Resource dependency maps: Visual representation of relationships and single points of failure</a:t>
            </a:r>
            <a:endParaRPr b="0" i="0" sz="1303" u="none" cap="none" strike="noStrike"/>
          </a:p>
        </p:txBody>
      </p:sp>
      <p:sp>
        <p:nvSpPr>
          <p:cNvPr id="943" name="Google Shape;943;g394c34fda35_0_1037"/>
          <p:cNvSpPr/>
          <p:nvPr/>
        </p:nvSpPr>
        <p:spPr>
          <a:xfrm>
            <a:off x="426025" y="3778909"/>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Recovery requirement matrices: RTO/RPO objectives aligned with business priorities</a:t>
            </a:r>
            <a:endParaRPr b="0" i="0" sz="1303" u="none" cap="none" strike="noStrike"/>
          </a:p>
        </p:txBody>
      </p:sp>
      <p:sp>
        <p:nvSpPr>
          <p:cNvPr id="944" name="Google Shape;944;g394c34fda35_0_1037"/>
          <p:cNvSpPr/>
          <p:nvPr/>
        </p:nvSpPr>
        <p:spPr>
          <a:xfrm>
            <a:off x="426025" y="4376608"/>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Risk exposure summaries: Vulnerability assessment results for each critical process</a:t>
            </a:r>
            <a:endParaRPr b="0" i="0" sz="1303" u="none" cap="none" strike="noStrike"/>
          </a:p>
        </p:txBody>
      </p:sp>
      <p:sp>
        <p:nvSpPr>
          <p:cNvPr id="945" name="Google Shape;945;g394c34fda35_0_1037"/>
          <p:cNvSpPr/>
          <p:nvPr/>
        </p:nvSpPr>
        <p:spPr>
          <a:xfrm>
            <a:off x="426025" y="4974307"/>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Action item registers: Identified gaps and improvement opportunities with assigned ownership</a:t>
            </a:r>
            <a:endParaRPr b="0" i="0" sz="1303" u="none" cap="none" strike="noStrike"/>
          </a:p>
        </p:txBody>
      </p:sp>
      <p:sp>
        <p:nvSpPr>
          <p:cNvPr id="946" name="Google Shape;946;g394c34fda35_0_1037"/>
          <p:cNvSpPr/>
          <p:nvPr/>
        </p:nvSpPr>
        <p:spPr>
          <a:xfrm>
            <a:off x="426025" y="5572006"/>
            <a:ext cx="6043500" cy="538800"/>
          </a:xfrm>
          <a:prstGeom prst="rect">
            <a:avLst/>
          </a:prstGeom>
          <a:noFill/>
          <a:ln>
            <a:noFill/>
          </a:ln>
        </p:spPr>
        <p:txBody>
          <a:bodyPr anchorCtr="0" anchor="t" bIns="0" lIns="0" spcFirstLastPara="1" rIns="0" wrap="square" tIns="0">
            <a:noAutofit/>
          </a:bodyPr>
          <a:lstStyle/>
          <a:p>
            <a:pPr indent="-270826" lvl="0" marL="270826" marR="0" rtl="0" algn="l">
              <a:lnSpc>
                <a:spcPct val="160606"/>
              </a:lnSpc>
              <a:spcBef>
                <a:spcPts val="0"/>
              </a:spcBef>
              <a:spcAft>
                <a:spcPts val="0"/>
              </a:spcAft>
              <a:buClr>
                <a:srgbClr val="002060"/>
              </a:buClr>
              <a:buSzPts val="1303"/>
              <a:buFont typeface="Inter"/>
              <a:buChar char="•"/>
            </a:pPr>
            <a:r>
              <a:rPr b="0" i="0" lang="en-US" sz="1303" u="none" cap="none" strike="noStrike">
                <a:solidFill>
                  <a:srgbClr val="002060"/>
                </a:solidFill>
                <a:latin typeface="Inter"/>
                <a:ea typeface="Inter"/>
                <a:cs typeface="Inter"/>
                <a:sym typeface="Inter"/>
              </a:rPr>
              <a:t>Executive dashboards: High-level summaries for leadership oversight and decision-making</a:t>
            </a:r>
            <a:endParaRPr b="0" i="0" sz="1303" u="none" cap="none" strike="noStrike"/>
          </a:p>
        </p:txBody>
      </p:sp>
      <p:pic>
        <p:nvPicPr>
          <p:cNvPr descr="Typing, Mac, design, keyboard, technology, computer, business ..." id="947" name="Google Shape;947;g394c34fda35_0_1037"/>
          <p:cNvPicPr preferRelativeResize="0"/>
          <p:nvPr/>
        </p:nvPicPr>
        <p:blipFill>
          <a:blip r:embed="rId3">
            <a:alphaModFix/>
          </a:blip>
          <a:stretch>
            <a:fillRect/>
          </a:stretch>
        </p:blipFill>
        <p:spPr>
          <a:xfrm>
            <a:off x="6954575" y="1582450"/>
            <a:ext cx="4648999" cy="3208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g394c34fda35_0_105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54" name="Google Shape;954;g394c34fda35_0_105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55" name="Google Shape;955;g394c34fda35_0_1052"/>
          <p:cNvPicPr preferRelativeResize="0"/>
          <p:nvPr/>
        </p:nvPicPr>
        <p:blipFill rotWithShape="1">
          <a:blip r:embed="rId3">
            <a:alphaModFix/>
          </a:blip>
          <a:srcRect b="0" l="0" r="0" t="0"/>
          <a:stretch/>
        </p:blipFill>
        <p:spPr>
          <a:xfrm>
            <a:off x="396178" y="889289"/>
            <a:ext cx="3386297" cy="5079424"/>
          </a:xfrm>
          <a:prstGeom prst="rect">
            <a:avLst/>
          </a:prstGeom>
          <a:noFill/>
          <a:ln>
            <a:noFill/>
          </a:ln>
        </p:spPr>
      </p:pic>
      <p:sp>
        <p:nvSpPr>
          <p:cNvPr id="956" name="Google Shape;956;g394c34fda35_0_1052"/>
          <p:cNvSpPr/>
          <p:nvPr/>
        </p:nvSpPr>
        <p:spPr>
          <a:xfrm>
            <a:off x="4458250" y="294238"/>
            <a:ext cx="5970600" cy="558600"/>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D1282E"/>
              </a:buClr>
              <a:buSzPts val="3498"/>
              <a:buFont typeface="Nunito Sans"/>
              <a:buNone/>
            </a:pPr>
            <a:r>
              <a:rPr b="0" i="0" lang="en-US" sz="3497" u="none" cap="none" strike="noStrike">
                <a:solidFill>
                  <a:srgbClr val="D1282E"/>
                </a:solidFill>
                <a:latin typeface="Nunito Sans"/>
                <a:ea typeface="Nunito Sans"/>
                <a:cs typeface="Nunito Sans"/>
                <a:sym typeface="Nunito Sans"/>
              </a:rPr>
              <a:t>Summary and Key Takeaways</a:t>
            </a:r>
            <a:endParaRPr b="0" i="0" sz="3497" u="none" cap="none" strike="noStrike"/>
          </a:p>
        </p:txBody>
      </p:sp>
      <p:sp>
        <p:nvSpPr>
          <p:cNvPr id="957" name="Google Shape;957;g394c34fda35_0_1052"/>
          <p:cNvSpPr/>
          <p:nvPr/>
        </p:nvSpPr>
        <p:spPr>
          <a:xfrm>
            <a:off x="4458250" y="1120567"/>
            <a:ext cx="7056900" cy="571800"/>
          </a:xfrm>
          <a:prstGeom prst="rect">
            <a:avLst/>
          </a:prstGeom>
          <a:noFill/>
          <a:ln>
            <a:noFill/>
          </a:ln>
        </p:spPr>
        <p:txBody>
          <a:bodyPr anchorCtr="0" anchor="t" bIns="0" lIns="0" spcFirstLastPara="1" rIns="0" wrap="square" tIns="0">
            <a:noAutofit/>
          </a:bodyPr>
          <a:lstStyle/>
          <a:p>
            <a:pPr indent="-311537" lvl="0" marL="311537" marR="0" rtl="0" algn="l">
              <a:lnSpc>
                <a:spcPct val="163333"/>
              </a:lnSpc>
              <a:spcBef>
                <a:spcPts val="0"/>
              </a:spcBef>
              <a:spcAft>
                <a:spcPts val="0"/>
              </a:spcAft>
              <a:buClr>
                <a:srgbClr val="002060"/>
              </a:buClr>
              <a:buSzPts val="1363"/>
              <a:buFont typeface="Inter"/>
              <a:buChar char="•"/>
            </a:pPr>
            <a:r>
              <a:rPr b="0" i="0" lang="en-US" sz="1362" u="none" cap="none" strike="noStrike">
                <a:solidFill>
                  <a:srgbClr val="002060"/>
                </a:solidFill>
                <a:latin typeface="Inter"/>
                <a:ea typeface="Inter"/>
                <a:cs typeface="Inter"/>
                <a:sym typeface="Inter"/>
              </a:rPr>
              <a:t>Key processes define what the business must protect and recover first during disruptions</a:t>
            </a:r>
            <a:endParaRPr b="0" i="0" sz="1362" u="none" cap="none" strike="noStrike"/>
          </a:p>
        </p:txBody>
      </p:sp>
      <p:sp>
        <p:nvSpPr>
          <p:cNvPr id="958" name="Google Shape;958;g394c34fda35_0_1052"/>
          <p:cNvSpPr/>
          <p:nvPr/>
        </p:nvSpPr>
        <p:spPr>
          <a:xfrm>
            <a:off x="4458250" y="1754890"/>
            <a:ext cx="7056900" cy="571800"/>
          </a:xfrm>
          <a:prstGeom prst="rect">
            <a:avLst/>
          </a:prstGeom>
          <a:noFill/>
          <a:ln>
            <a:noFill/>
          </a:ln>
        </p:spPr>
        <p:txBody>
          <a:bodyPr anchorCtr="0" anchor="t" bIns="0" lIns="0" spcFirstLastPara="1" rIns="0" wrap="square" tIns="0">
            <a:noAutofit/>
          </a:bodyPr>
          <a:lstStyle/>
          <a:p>
            <a:pPr indent="-311537" lvl="0" marL="311537" marR="0" rtl="0" algn="l">
              <a:lnSpc>
                <a:spcPct val="163333"/>
              </a:lnSpc>
              <a:spcBef>
                <a:spcPts val="0"/>
              </a:spcBef>
              <a:spcAft>
                <a:spcPts val="0"/>
              </a:spcAft>
              <a:buClr>
                <a:srgbClr val="002060"/>
              </a:buClr>
              <a:buSzPts val="1363"/>
              <a:buFont typeface="Inter"/>
              <a:buChar char="•"/>
            </a:pPr>
            <a:r>
              <a:rPr b="0" i="0" lang="en-US" sz="1362" u="none" cap="none" strike="noStrike">
                <a:solidFill>
                  <a:srgbClr val="002060"/>
                </a:solidFill>
                <a:latin typeface="Inter"/>
                <a:ea typeface="Inter"/>
                <a:cs typeface="Inter"/>
                <a:sym typeface="Inter"/>
              </a:rPr>
              <a:t>Systems, data, people, and facilities are interdependent resources requiring coordinated protection</a:t>
            </a:r>
            <a:endParaRPr b="0" i="0" sz="1362" u="none" cap="none" strike="noStrike"/>
          </a:p>
        </p:txBody>
      </p:sp>
      <p:sp>
        <p:nvSpPr>
          <p:cNvPr id="959" name="Google Shape;959;g394c34fda35_0_1052"/>
          <p:cNvSpPr/>
          <p:nvPr/>
        </p:nvSpPr>
        <p:spPr>
          <a:xfrm>
            <a:off x="4458250" y="2389213"/>
            <a:ext cx="7056900" cy="571800"/>
          </a:xfrm>
          <a:prstGeom prst="rect">
            <a:avLst/>
          </a:prstGeom>
          <a:noFill/>
          <a:ln>
            <a:noFill/>
          </a:ln>
        </p:spPr>
        <p:txBody>
          <a:bodyPr anchorCtr="0" anchor="t" bIns="0" lIns="0" spcFirstLastPara="1" rIns="0" wrap="square" tIns="0">
            <a:noAutofit/>
          </a:bodyPr>
          <a:lstStyle/>
          <a:p>
            <a:pPr indent="-311537" lvl="0" marL="311537" marR="0" rtl="0" algn="l">
              <a:lnSpc>
                <a:spcPct val="163333"/>
              </a:lnSpc>
              <a:spcBef>
                <a:spcPts val="0"/>
              </a:spcBef>
              <a:spcAft>
                <a:spcPts val="0"/>
              </a:spcAft>
              <a:buClr>
                <a:srgbClr val="002060"/>
              </a:buClr>
              <a:buSzPts val="1363"/>
              <a:buFont typeface="Inter"/>
              <a:buChar char="•"/>
            </a:pPr>
            <a:r>
              <a:rPr b="0" i="0" lang="en-US" sz="1362" u="none" cap="none" strike="noStrike">
                <a:solidFill>
                  <a:srgbClr val="002060"/>
                </a:solidFill>
                <a:latin typeface="Inter"/>
                <a:ea typeface="Inter"/>
                <a:cs typeface="Inter"/>
                <a:sym typeface="Inter"/>
              </a:rPr>
              <a:t>Proper mapping supports business impact analysis, risk assessment, and continuity planning outcomes</a:t>
            </a:r>
            <a:endParaRPr b="0" i="0" sz="1362" u="none" cap="none" strike="noStrike"/>
          </a:p>
        </p:txBody>
      </p:sp>
      <p:sp>
        <p:nvSpPr>
          <p:cNvPr id="960" name="Google Shape;960;g394c34fda35_0_1052"/>
          <p:cNvSpPr/>
          <p:nvPr/>
        </p:nvSpPr>
        <p:spPr>
          <a:xfrm>
            <a:off x="4458250" y="3023537"/>
            <a:ext cx="7056900" cy="571800"/>
          </a:xfrm>
          <a:prstGeom prst="rect">
            <a:avLst/>
          </a:prstGeom>
          <a:noFill/>
          <a:ln>
            <a:noFill/>
          </a:ln>
        </p:spPr>
        <p:txBody>
          <a:bodyPr anchorCtr="0" anchor="t" bIns="0" lIns="0" spcFirstLastPara="1" rIns="0" wrap="square" tIns="0">
            <a:noAutofit/>
          </a:bodyPr>
          <a:lstStyle/>
          <a:p>
            <a:pPr indent="-311537" lvl="0" marL="311537" marR="0" rtl="0" algn="l">
              <a:lnSpc>
                <a:spcPct val="163333"/>
              </a:lnSpc>
              <a:spcBef>
                <a:spcPts val="0"/>
              </a:spcBef>
              <a:spcAft>
                <a:spcPts val="0"/>
              </a:spcAft>
              <a:buClr>
                <a:srgbClr val="002060"/>
              </a:buClr>
              <a:buSzPts val="1363"/>
              <a:buFont typeface="Inter"/>
              <a:buChar char="•"/>
            </a:pPr>
            <a:r>
              <a:rPr b="0" i="0" lang="en-US" sz="1362" u="none" cap="none" strike="noStrike">
                <a:solidFill>
                  <a:srgbClr val="002060"/>
                </a:solidFill>
                <a:latin typeface="Inter"/>
                <a:ea typeface="Inter"/>
                <a:cs typeface="Inter"/>
                <a:sym typeface="Inter"/>
              </a:rPr>
              <a:t>Continuous documentation keeps resilience efforts current with evolving business requirements</a:t>
            </a:r>
            <a:endParaRPr b="0" i="0" sz="1362" u="none" cap="none" strike="noStrike"/>
          </a:p>
        </p:txBody>
      </p:sp>
      <p:sp>
        <p:nvSpPr>
          <p:cNvPr id="961" name="Google Shape;961;g394c34fda35_0_1052"/>
          <p:cNvSpPr/>
          <p:nvPr/>
        </p:nvSpPr>
        <p:spPr>
          <a:xfrm>
            <a:off x="4458250" y="3657860"/>
            <a:ext cx="7056900" cy="571800"/>
          </a:xfrm>
          <a:prstGeom prst="rect">
            <a:avLst/>
          </a:prstGeom>
          <a:noFill/>
          <a:ln>
            <a:noFill/>
          </a:ln>
        </p:spPr>
        <p:txBody>
          <a:bodyPr anchorCtr="0" anchor="t" bIns="0" lIns="0" spcFirstLastPara="1" rIns="0" wrap="square" tIns="0">
            <a:noAutofit/>
          </a:bodyPr>
          <a:lstStyle/>
          <a:p>
            <a:pPr indent="-311537" lvl="0" marL="311537" marR="0" rtl="0" algn="l">
              <a:lnSpc>
                <a:spcPct val="163333"/>
              </a:lnSpc>
              <a:spcBef>
                <a:spcPts val="0"/>
              </a:spcBef>
              <a:spcAft>
                <a:spcPts val="0"/>
              </a:spcAft>
              <a:buClr>
                <a:srgbClr val="002060"/>
              </a:buClr>
              <a:buSzPts val="1363"/>
              <a:buFont typeface="Inter"/>
              <a:buChar char="•"/>
            </a:pPr>
            <a:r>
              <a:rPr b="0" i="0" lang="en-US" sz="1362" u="none" cap="none" strike="noStrike">
                <a:solidFill>
                  <a:srgbClr val="002060"/>
                </a:solidFill>
                <a:latin typeface="Inter"/>
                <a:ea typeface="Inter"/>
                <a:cs typeface="Inter"/>
                <a:sym typeface="Inter"/>
              </a:rPr>
              <a:t>Understanding what keeps the business running is the first step to protecting it effectively</a:t>
            </a:r>
            <a:endParaRPr b="0" i="0" sz="1362" u="none" cap="none" strike="noStrike"/>
          </a:p>
        </p:txBody>
      </p:sp>
      <p:sp>
        <p:nvSpPr>
          <p:cNvPr id="962" name="Google Shape;962;g394c34fda35_0_1052"/>
          <p:cNvSpPr/>
          <p:nvPr/>
        </p:nvSpPr>
        <p:spPr>
          <a:xfrm>
            <a:off x="4458250" y="4519882"/>
            <a:ext cx="7056900" cy="29400"/>
          </a:xfrm>
          <a:prstGeom prst="rect">
            <a:avLst/>
          </a:prstGeom>
          <a:solidFill>
            <a:srgbClr val="002060">
              <a:alpha val="49800"/>
            </a:srgbClr>
          </a:solidFill>
          <a:ln>
            <a:noFill/>
          </a:ln>
        </p:spPr>
        <p:txBody>
          <a:bodyPr anchorCtr="0" anchor="ctr" bIns="83075" lIns="83075" spcFirstLastPara="1" rIns="83075" wrap="square" tIns="83075">
            <a:noAutofit/>
          </a:bodyPr>
          <a:lstStyle/>
          <a:p>
            <a:pPr indent="0" lvl="0" marL="0" rtl="0" algn="l">
              <a:spcBef>
                <a:spcPts val="0"/>
              </a:spcBef>
              <a:spcAft>
                <a:spcPts val="0"/>
              </a:spcAft>
              <a:buNone/>
            </a:pPr>
            <a:r>
              <a:t/>
            </a:r>
            <a:endParaRPr/>
          </a:p>
        </p:txBody>
      </p:sp>
      <p:sp>
        <p:nvSpPr>
          <p:cNvPr id="963" name="Google Shape;963;g394c34fda35_0_1052"/>
          <p:cNvSpPr/>
          <p:nvPr/>
        </p:nvSpPr>
        <p:spPr>
          <a:xfrm>
            <a:off x="4458250" y="4816928"/>
            <a:ext cx="3596100" cy="3351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D1282E"/>
              </a:buClr>
              <a:buSzPts val="2090"/>
              <a:buFont typeface="Nunito Sans"/>
              <a:buNone/>
            </a:pPr>
            <a:r>
              <a:rPr b="0" i="0" lang="en-US" sz="2089" u="none" cap="none" strike="noStrike">
                <a:solidFill>
                  <a:srgbClr val="D1282E"/>
                </a:solidFill>
                <a:latin typeface="Nunito Sans"/>
                <a:ea typeface="Nunito Sans"/>
                <a:cs typeface="Nunito Sans"/>
                <a:sym typeface="Nunito Sans"/>
              </a:rPr>
              <a:t>Connection to DRI Framework</a:t>
            </a:r>
            <a:endParaRPr b="0" i="0" sz="2089" u="none" cap="none" strike="noStrike"/>
          </a:p>
        </p:txBody>
      </p:sp>
      <p:sp>
        <p:nvSpPr>
          <p:cNvPr id="964" name="Google Shape;964;g394c34fda35_0_1052"/>
          <p:cNvSpPr/>
          <p:nvPr/>
        </p:nvSpPr>
        <p:spPr>
          <a:xfrm>
            <a:off x="4458250" y="5419881"/>
            <a:ext cx="7056900" cy="11439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363"/>
              <a:buFont typeface="Inter"/>
              <a:buNone/>
            </a:pPr>
            <a:r>
              <a:rPr b="0" i="0" lang="en-US" sz="1362" u="none" cap="none" strike="noStrike">
                <a:solidFill>
                  <a:srgbClr val="002060"/>
                </a:solidFill>
                <a:latin typeface="Inter"/>
                <a:ea typeface="Inter"/>
                <a:cs typeface="Inter"/>
                <a:sym typeface="Inter"/>
              </a:rPr>
              <a:t>Process and resource identification directly supports DRI Professional Practices 3 (Business Impact Analysis) and 5 (Emergency Response and Operations). Master these fundamentals to build comprehensive continuity capabilities that protect organizational value and stakeholder interests.</a:t>
            </a:r>
            <a:endParaRPr b="0" i="0" sz="1362" u="none" cap="none" strike="noStrike"/>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g394c34fda35_0_14"/>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971" name="Google Shape;971;g394c34fda35_0_14"/>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3600"/>
              <a:buFont typeface="Arial"/>
              <a:buNone/>
            </a:pPr>
            <a:r>
              <a:rPr lang="en-US" sz="7200">
                <a:solidFill>
                  <a:schemeClr val="dk2"/>
                </a:solidFill>
              </a:rPr>
              <a:t>Lab Time</a:t>
            </a:r>
            <a:endParaRPr b="0" i="0" sz="7200" u="none" cap="none" strike="noStrike">
              <a:solidFill>
                <a:schemeClr val="dk2"/>
              </a:solidFill>
              <a:latin typeface="Arial"/>
              <a:ea typeface="Arial"/>
              <a:cs typeface="Arial"/>
              <a:sym typeface="Arial"/>
            </a:endParaRPr>
          </a:p>
        </p:txBody>
      </p:sp>
      <p:sp>
        <p:nvSpPr>
          <p:cNvPr id="972" name="Google Shape;972;g394c34fda35_0_14"/>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a:bodyPr>
          <a:lstStyle/>
          <a:p>
            <a:pPr indent="0" lvl="0" marL="457200" marR="1300480" rtl="0" algn="ctr">
              <a:lnSpc>
                <a:spcPct val="100000"/>
              </a:lnSpc>
              <a:spcBef>
                <a:spcPts val="1190"/>
              </a:spcBef>
              <a:spcAft>
                <a:spcPts val="0"/>
              </a:spcAft>
              <a:buSzPts val="2118"/>
              <a:buNone/>
            </a:pPr>
            <a:r>
              <a:rPr b="0" lang="en-US" sz="2400"/>
              <a:t>1 Hour</a:t>
            </a:r>
            <a:endParaRPr b="0"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g394c34fda35_0_1233"/>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979" name="Google Shape;979;g394c34fda35_0_1233"/>
          <p:cNvSpPr txBox="1"/>
          <p:nvPr/>
        </p:nvSpPr>
        <p:spPr>
          <a:xfrm>
            <a:off x="58718" y="467832"/>
            <a:ext cx="8715900" cy="777300"/>
          </a:xfrm>
          <a:prstGeom prst="rect">
            <a:avLst/>
          </a:prstGeom>
          <a:noFill/>
          <a:ln>
            <a:noFill/>
          </a:ln>
        </p:spPr>
        <p:txBody>
          <a:bodyPr anchorCtr="0" anchor="t" bIns="45700" lIns="91425" spcFirstLastPara="1" rIns="91425" wrap="square" tIns="45700">
            <a:spAutoFit/>
          </a:bodyPr>
          <a:lstStyle/>
          <a:p>
            <a:pPr indent="0" lvl="0" marL="0" rtl="0" algn="l">
              <a:lnSpc>
                <a:spcPct val="124719"/>
              </a:lnSpc>
              <a:spcBef>
                <a:spcPts val="0"/>
              </a:spcBef>
              <a:spcAft>
                <a:spcPts val="0"/>
              </a:spcAft>
              <a:buClr>
                <a:schemeClr val="dk2"/>
              </a:buClr>
              <a:buSzPts val="4450"/>
              <a:buFont typeface="Nunito Sans"/>
              <a:buNone/>
            </a:pPr>
            <a:r>
              <a:rPr lang="en-US" sz="4450">
                <a:solidFill>
                  <a:schemeClr val="dk2"/>
                </a:solidFill>
                <a:latin typeface="Nunito Sans"/>
                <a:ea typeface="Nunito Sans"/>
                <a:cs typeface="Nunito Sans"/>
                <a:sym typeface="Nunito Sans"/>
              </a:rPr>
              <a:t>Debrief, Discussion, and Recap</a:t>
            </a:r>
            <a:endParaRPr sz="3600">
              <a:solidFill>
                <a:schemeClr val="dk2"/>
              </a:solidFill>
            </a:endParaRPr>
          </a:p>
        </p:txBody>
      </p:sp>
      <p:sp>
        <p:nvSpPr>
          <p:cNvPr id="980" name="Google Shape;980;g394c34fda35_0_1233"/>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981" name="Google Shape;981;g394c34fda35_0_1233"/>
          <p:cNvSpPr txBox="1"/>
          <p:nvPr>
            <p:ph idx="1" type="body"/>
          </p:nvPr>
        </p:nvSpPr>
        <p:spPr>
          <a:xfrm>
            <a:off x="255875" y="1538150"/>
            <a:ext cx="6047700" cy="5052300"/>
          </a:xfrm>
          <a:prstGeom prst="rect">
            <a:avLst/>
          </a:prstGeom>
          <a:noFill/>
          <a:ln>
            <a:noFill/>
          </a:ln>
        </p:spPr>
        <p:txBody>
          <a:bodyPr anchorCtr="0" anchor="t" bIns="45700" lIns="91425" spcFirstLastPara="1" rIns="91425" wrap="square" tIns="45700">
            <a:normAutofit fontScale="85000"/>
          </a:bodyPr>
          <a:lstStyle/>
          <a:p>
            <a:pPr indent="0" lvl="0" marL="0" marR="1300480" rtl="0" algn="l">
              <a:lnSpc>
                <a:spcPct val="100000"/>
              </a:lnSpc>
              <a:spcBef>
                <a:spcPts val="1190"/>
              </a:spcBef>
              <a:spcAft>
                <a:spcPts val="0"/>
              </a:spcAft>
              <a:buNone/>
            </a:pPr>
            <a:r>
              <a:rPr b="0" lang="en-US" sz="2400"/>
              <a:t>This discussion ties together how risk assessment, business impact analysis, and process identification work as a unified foundation for organizational resilience. These three critical components form the cornerstone of effective business continuity and disaster recovery planning.</a:t>
            </a:r>
            <a:endParaRPr b="0" sz="2400"/>
          </a:p>
          <a:p>
            <a:pPr indent="-358140" lvl="0" marL="457200" rtl="0" algn="l">
              <a:lnSpc>
                <a:spcPct val="115000"/>
              </a:lnSpc>
              <a:spcBef>
                <a:spcPts val="1200"/>
              </a:spcBef>
              <a:spcAft>
                <a:spcPts val="0"/>
              </a:spcAft>
              <a:buSzPct val="100000"/>
              <a:buChar char="●"/>
            </a:pPr>
            <a:r>
              <a:rPr b="0" lang="en-US" sz="2400"/>
              <a:t>Reinforce main takeaways from each lesson</a:t>
            </a:r>
            <a:endParaRPr b="0" sz="2400"/>
          </a:p>
          <a:p>
            <a:pPr indent="-358140" lvl="0" marL="457200" rtl="0" algn="l">
              <a:lnSpc>
                <a:spcPct val="115000"/>
              </a:lnSpc>
              <a:spcBef>
                <a:spcPts val="0"/>
              </a:spcBef>
              <a:spcAft>
                <a:spcPts val="0"/>
              </a:spcAft>
              <a:buSzPct val="100000"/>
              <a:buChar char="●"/>
            </a:pPr>
            <a:r>
              <a:rPr b="0" lang="en-US" sz="2400"/>
              <a:t>Connect concepts to DRI certification practices</a:t>
            </a:r>
            <a:endParaRPr b="0" sz="2400"/>
          </a:p>
          <a:p>
            <a:pPr indent="-358140" lvl="0" marL="457200" rtl="0" algn="l">
              <a:lnSpc>
                <a:spcPct val="115000"/>
              </a:lnSpc>
              <a:spcBef>
                <a:spcPts val="0"/>
              </a:spcBef>
              <a:spcAft>
                <a:spcPts val="0"/>
              </a:spcAft>
              <a:buSzPct val="100000"/>
              <a:buChar char="●"/>
            </a:pPr>
            <a:r>
              <a:rPr b="0" lang="en-US" sz="2400"/>
              <a:t>Encourage real-world reflection and application</a:t>
            </a:r>
            <a:endParaRPr b="0" sz="2400"/>
          </a:p>
          <a:p>
            <a:pPr indent="-358140" lvl="0" marL="457200" rtl="0" algn="l">
              <a:lnSpc>
                <a:spcPct val="115000"/>
              </a:lnSpc>
              <a:spcBef>
                <a:spcPts val="0"/>
              </a:spcBef>
              <a:spcAft>
                <a:spcPts val="0"/>
              </a:spcAft>
              <a:buSzPct val="100000"/>
              <a:buChar char="●"/>
            </a:pPr>
            <a:r>
              <a:rPr b="0" lang="en-US" sz="2400"/>
              <a:t>Prepare learners for assessments and practical implementation</a:t>
            </a:r>
            <a:endParaRPr b="0" sz="2400"/>
          </a:p>
        </p:txBody>
      </p:sp>
      <p:pic>
        <p:nvPicPr>
          <p:cNvPr descr="preencoded.png" id="982" name="Google Shape;982;g394c34fda35_0_1233"/>
          <p:cNvPicPr preferRelativeResize="0"/>
          <p:nvPr/>
        </p:nvPicPr>
        <p:blipFill rotWithShape="1">
          <a:blip r:embed="rId3">
            <a:alphaModFix/>
          </a:blip>
          <a:srcRect b="14688" l="0" r="0" t="15130"/>
          <a:stretch/>
        </p:blipFill>
        <p:spPr>
          <a:xfrm>
            <a:off x="6881250" y="1483100"/>
            <a:ext cx="4187851" cy="4408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g394c34fda35_0_124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89" name="Google Shape;989;g394c34fda35_0_124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90" name="Google Shape;990;g394c34fda35_0_1242"/>
          <p:cNvPicPr preferRelativeResize="0"/>
          <p:nvPr/>
        </p:nvPicPr>
        <p:blipFill rotWithShape="1">
          <a:blip r:embed="rId3">
            <a:alphaModFix/>
          </a:blip>
          <a:srcRect b="0" l="0" r="0" t="0"/>
          <a:stretch/>
        </p:blipFill>
        <p:spPr>
          <a:xfrm>
            <a:off x="280547" y="425225"/>
            <a:ext cx="3939980" cy="5909971"/>
          </a:xfrm>
          <a:prstGeom prst="rect">
            <a:avLst/>
          </a:prstGeom>
          <a:noFill/>
          <a:ln>
            <a:noFill/>
          </a:ln>
        </p:spPr>
      </p:pic>
      <p:sp>
        <p:nvSpPr>
          <p:cNvPr id="991" name="Google Shape;991;g394c34fda35_0_1242"/>
          <p:cNvSpPr/>
          <p:nvPr/>
        </p:nvSpPr>
        <p:spPr>
          <a:xfrm>
            <a:off x="4822325" y="425232"/>
            <a:ext cx="6282600" cy="1178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00"/>
              <a:buFont typeface="Nunito Sans"/>
              <a:buNone/>
            </a:pPr>
            <a:r>
              <a:rPr b="0" i="0" lang="en-US" sz="3699" u="none" cap="none" strike="noStrike">
                <a:solidFill>
                  <a:srgbClr val="D1282E"/>
                </a:solidFill>
                <a:latin typeface="Nunito Sans"/>
                <a:ea typeface="Nunito Sans"/>
                <a:cs typeface="Nunito Sans"/>
                <a:sym typeface="Nunito Sans"/>
              </a:rPr>
              <a:t>Connecting the Three Lessons</a:t>
            </a:r>
            <a:endParaRPr b="0" i="0" sz="3699" u="none" cap="none" strike="noStrike"/>
          </a:p>
        </p:txBody>
      </p:sp>
      <p:sp>
        <p:nvSpPr>
          <p:cNvPr id="992" name="Google Shape;992;g394c34fda35_0_1242"/>
          <p:cNvSpPr/>
          <p:nvPr/>
        </p:nvSpPr>
        <p:spPr>
          <a:xfrm>
            <a:off x="4822325" y="1886654"/>
            <a:ext cx="6282600" cy="1508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55"/>
              <a:buFont typeface="Inter"/>
              <a:buNone/>
            </a:pPr>
            <a:r>
              <a:rPr b="0" i="0" lang="en-US" sz="1455" u="none" cap="none" strike="noStrike">
                <a:solidFill>
                  <a:srgbClr val="002060"/>
                </a:solidFill>
                <a:latin typeface="Inter"/>
                <a:ea typeface="Inter"/>
                <a:cs typeface="Inter"/>
                <a:sym typeface="Inter"/>
              </a:rPr>
              <a:t>Risk assessment, business impact analysis, and process identification form the foundational triad of continuity management. Each component strengthens and informs the others, creating a comprehensive understanding of organizational vulnerabilities and priorities.</a:t>
            </a:r>
            <a:endParaRPr b="0" i="0" sz="1455" u="none" cap="none" strike="noStrike"/>
          </a:p>
        </p:txBody>
      </p:sp>
      <p:sp>
        <p:nvSpPr>
          <p:cNvPr id="993" name="Google Shape;993;g394c34fda35_0_1242"/>
          <p:cNvSpPr/>
          <p:nvPr/>
        </p:nvSpPr>
        <p:spPr>
          <a:xfrm>
            <a:off x="4822325" y="3607435"/>
            <a:ext cx="6282600" cy="603300"/>
          </a:xfrm>
          <a:prstGeom prst="rect">
            <a:avLst/>
          </a:prstGeom>
          <a:noFill/>
          <a:ln>
            <a:noFill/>
          </a:ln>
        </p:spPr>
        <p:txBody>
          <a:bodyPr anchorCtr="0" anchor="t" bIns="0" lIns="0" spcFirstLastPara="1" rIns="0" wrap="square" tIns="0">
            <a:noAutofit/>
          </a:bodyPr>
          <a:lstStyle/>
          <a:p>
            <a:pPr indent="-285097" lvl="0" marL="285097" marR="0" rtl="0" algn="l">
              <a:lnSpc>
                <a:spcPct val="162857"/>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Risk Assessment identifies potential threats and vulnerabilities that could disrupt operations</a:t>
            </a:r>
            <a:endParaRPr b="0" i="0" sz="1455" u="none" cap="none" strike="noStrike"/>
          </a:p>
        </p:txBody>
      </p:sp>
      <p:sp>
        <p:nvSpPr>
          <p:cNvPr id="994" name="Google Shape;994;g394c34fda35_0_1242"/>
          <p:cNvSpPr/>
          <p:nvPr/>
        </p:nvSpPr>
        <p:spPr>
          <a:xfrm>
            <a:off x="4822325" y="4276821"/>
            <a:ext cx="6282600" cy="603300"/>
          </a:xfrm>
          <a:prstGeom prst="rect">
            <a:avLst/>
          </a:prstGeom>
          <a:noFill/>
          <a:ln>
            <a:noFill/>
          </a:ln>
        </p:spPr>
        <p:txBody>
          <a:bodyPr anchorCtr="0" anchor="t" bIns="0" lIns="0" spcFirstLastPara="1" rIns="0" wrap="square" tIns="0">
            <a:noAutofit/>
          </a:bodyPr>
          <a:lstStyle/>
          <a:p>
            <a:pPr indent="-285097" lvl="0" marL="285097" marR="0" rtl="0" algn="l">
              <a:lnSpc>
                <a:spcPct val="162857"/>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BIA determines which functions matter most and establishes recovery priorities</a:t>
            </a:r>
            <a:endParaRPr b="0" i="0" sz="1455" u="none" cap="none" strike="noStrike"/>
          </a:p>
        </p:txBody>
      </p:sp>
      <p:sp>
        <p:nvSpPr>
          <p:cNvPr id="995" name="Google Shape;995;g394c34fda35_0_1242"/>
          <p:cNvSpPr/>
          <p:nvPr/>
        </p:nvSpPr>
        <p:spPr>
          <a:xfrm>
            <a:off x="4822325" y="4946205"/>
            <a:ext cx="6282600" cy="603300"/>
          </a:xfrm>
          <a:prstGeom prst="rect">
            <a:avLst/>
          </a:prstGeom>
          <a:noFill/>
          <a:ln>
            <a:noFill/>
          </a:ln>
        </p:spPr>
        <p:txBody>
          <a:bodyPr anchorCtr="0" anchor="t" bIns="0" lIns="0" spcFirstLastPara="1" rIns="0" wrap="square" tIns="0">
            <a:noAutofit/>
          </a:bodyPr>
          <a:lstStyle/>
          <a:p>
            <a:pPr indent="-285097" lvl="0" marL="285097" marR="0" rtl="0" algn="l">
              <a:lnSpc>
                <a:spcPct val="162857"/>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Process Identification maps the resources that make those critical functions possible</a:t>
            </a:r>
            <a:endParaRPr b="0" i="0" sz="1455" u="none" cap="none" strike="noStrike"/>
          </a:p>
        </p:txBody>
      </p:sp>
      <p:sp>
        <p:nvSpPr>
          <p:cNvPr id="996" name="Google Shape;996;g394c34fda35_0_1242"/>
          <p:cNvSpPr/>
          <p:nvPr/>
        </p:nvSpPr>
        <p:spPr>
          <a:xfrm>
            <a:off x="4822325" y="5615591"/>
            <a:ext cx="6282600" cy="603300"/>
          </a:xfrm>
          <a:prstGeom prst="rect">
            <a:avLst/>
          </a:prstGeom>
          <a:noFill/>
          <a:ln>
            <a:noFill/>
          </a:ln>
        </p:spPr>
        <p:txBody>
          <a:bodyPr anchorCtr="0" anchor="t" bIns="0" lIns="0" spcFirstLastPara="1" rIns="0" wrap="square" tIns="0">
            <a:noAutofit/>
          </a:bodyPr>
          <a:lstStyle/>
          <a:p>
            <a:pPr indent="-285097" lvl="0" marL="285097" marR="0" rtl="0" algn="l">
              <a:lnSpc>
                <a:spcPct val="162857"/>
              </a:lnSpc>
              <a:spcBef>
                <a:spcPts val="0"/>
              </a:spcBef>
              <a:spcAft>
                <a:spcPts val="0"/>
              </a:spcAft>
              <a:buClr>
                <a:srgbClr val="002060"/>
              </a:buClr>
              <a:buSzPts val="1455"/>
              <a:buFont typeface="Inter"/>
              <a:buChar char="•"/>
            </a:pPr>
            <a:r>
              <a:rPr b="0" i="0" lang="en-US" sz="1455" u="none" cap="none" strike="noStrike">
                <a:solidFill>
                  <a:srgbClr val="002060"/>
                </a:solidFill>
                <a:latin typeface="Inter"/>
                <a:ea typeface="Inter"/>
                <a:cs typeface="Inter"/>
                <a:sym typeface="Inter"/>
              </a:rPr>
              <a:t>Together, they define what must be protected and how protection should be implemented</a:t>
            </a:r>
            <a:endParaRPr b="0" i="0" sz="1455"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94c34fda35_0_6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16" name="Google Shape;216;g394c34fda35_0_6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17" name="Google Shape;217;g394c34fda35_0_67"/>
          <p:cNvSpPr/>
          <p:nvPr/>
        </p:nvSpPr>
        <p:spPr>
          <a:xfrm>
            <a:off x="171899" y="758599"/>
            <a:ext cx="10611300" cy="6360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92"/>
              <a:buFont typeface="Nunito Sans"/>
              <a:buNone/>
            </a:pPr>
            <a:r>
              <a:rPr i="0" lang="en-US" sz="3791" u="none" cap="none" strike="noStrike">
                <a:solidFill>
                  <a:srgbClr val="D1282E"/>
                </a:solidFill>
              </a:rPr>
              <a:t>Key Concepts: Threats, Vulnerabilities, Impacts</a:t>
            </a:r>
            <a:endParaRPr i="0" sz="3791" u="none" cap="none" strike="noStrike"/>
          </a:p>
        </p:txBody>
      </p:sp>
      <p:sp>
        <p:nvSpPr>
          <p:cNvPr id="218" name="Google Shape;218;g394c34fda35_0_67"/>
          <p:cNvSpPr/>
          <p:nvPr/>
        </p:nvSpPr>
        <p:spPr>
          <a:xfrm>
            <a:off x="171899" y="1801336"/>
            <a:ext cx="11700000" cy="325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0"/>
              <a:buFont typeface="Inter"/>
              <a:buNone/>
            </a:pPr>
            <a:r>
              <a:rPr i="0" lang="en-US" sz="1569" u="none" cap="none" strike="noStrike">
                <a:solidFill>
                  <a:srgbClr val="002060"/>
                </a:solidFill>
              </a:rPr>
              <a:t>Understanding these fundamental risk components enables precise analysis and targeted mitigation strategies.</a:t>
            </a:r>
            <a:endParaRPr i="0" sz="1569" u="none" cap="none" strike="noStrike"/>
          </a:p>
        </p:txBody>
      </p:sp>
      <p:sp>
        <p:nvSpPr>
          <p:cNvPr id="219" name="Google Shape;219;g394c34fda35_0_67"/>
          <p:cNvSpPr/>
          <p:nvPr/>
        </p:nvSpPr>
        <p:spPr>
          <a:xfrm>
            <a:off x="171899" y="2355761"/>
            <a:ext cx="3764400" cy="3474900"/>
          </a:xfrm>
          <a:prstGeom prst="roundRect">
            <a:avLst>
              <a:gd fmla="val 2459" name="adj"/>
            </a:avLst>
          </a:prstGeom>
          <a:solidFill>
            <a:srgbClr val="F6D5D5"/>
          </a:solidFill>
          <a:ln cap="flat" cmpd="sng" w="8550">
            <a:solidFill>
              <a:srgbClr val="DCBBBB"/>
            </a:solidFill>
            <a:prstDash val="solid"/>
            <a:round/>
            <a:headEnd len="sm" w="sm" type="none"/>
            <a:tailEnd len="sm" w="sm" type="none"/>
          </a:ln>
        </p:spPr>
        <p:txBody>
          <a:bodyPr anchorCtr="0" anchor="ctr" bIns="82025" lIns="82025" spcFirstLastPara="1" rIns="82025" wrap="square" tIns="82025">
            <a:noAutofit/>
          </a:bodyPr>
          <a:lstStyle/>
          <a:p>
            <a:pPr indent="0" lvl="0" marL="0" rtl="0" algn="l">
              <a:spcBef>
                <a:spcPts val="0"/>
              </a:spcBef>
              <a:spcAft>
                <a:spcPts val="0"/>
              </a:spcAft>
              <a:buNone/>
            </a:pPr>
            <a:r>
              <a:t/>
            </a:r>
            <a:endParaRPr/>
          </a:p>
        </p:txBody>
      </p:sp>
      <p:sp>
        <p:nvSpPr>
          <p:cNvPr id="220" name="Google Shape;220;g394c34fda35_0_67"/>
          <p:cNvSpPr/>
          <p:nvPr/>
        </p:nvSpPr>
        <p:spPr>
          <a:xfrm>
            <a:off x="382197" y="2566060"/>
            <a:ext cx="2543400" cy="31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74"/>
              <a:buFont typeface="Nunito Sans"/>
              <a:buNone/>
            </a:pPr>
            <a:r>
              <a:rPr i="0" lang="en-US" sz="1973" u="none" cap="none" strike="noStrike">
                <a:solidFill>
                  <a:srgbClr val="002060"/>
                </a:solidFill>
              </a:rPr>
              <a:t>Threats</a:t>
            </a:r>
            <a:endParaRPr i="0" sz="1973" u="none" cap="none" strike="noStrike"/>
          </a:p>
        </p:txBody>
      </p:sp>
      <p:sp>
        <p:nvSpPr>
          <p:cNvPr id="221" name="Google Shape;221;g394c34fda35_0_67"/>
          <p:cNvSpPr/>
          <p:nvPr/>
        </p:nvSpPr>
        <p:spPr>
          <a:xfrm>
            <a:off x="382197" y="3005990"/>
            <a:ext cx="3343800" cy="976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0"/>
              <a:buFont typeface="Inter"/>
              <a:buNone/>
            </a:pPr>
            <a:r>
              <a:rPr i="0" lang="en-US" sz="1569" u="none" cap="none" strike="noStrike">
                <a:solidFill>
                  <a:srgbClr val="002060"/>
                </a:solidFill>
              </a:rPr>
              <a:t>External events or actors capable of harming organizational assets, processes, or reputation.</a:t>
            </a:r>
            <a:endParaRPr i="0" sz="1569" u="none" cap="none" strike="noStrike"/>
          </a:p>
        </p:txBody>
      </p:sp>
      <p:sp>
        <p:nvSpPr>
          <p:cNvPr id="222" name="Google Shape;222;g394c34fda35_0_67"/>
          <p:cNvSpPr/>
          <p:nvPr/>
        </p:nvSpPr>
        <p:spPr>
          <a:xfrm>
            <a:off x="382197" y="4104693"/>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Cyberattacks &amp; malware</a:t>
            </a:r>
            <a:endParaRPr i="0" sz="1569" u="none" cap="none" strike="noStrike"/>
          </a:p>
        </p:txBody>
      </p:sp>
      <p:sp>
        <p:nvSpPr>
          <p:cNvPr id="223" name="Google Shape;223;g394c34fda35_0_67"/>
          <p:cNvSpPr/>
          <p:nvPr/>
        </p:nvSpPr>
        <p:spPr>
          <a:xfrm>
            <a:off x="382197" y="4501367"/>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Natural disasters</a:t>
            </a:r>
            <a:endParaRPr i="0" sz="1569" u="none" cap="none" strike="noStrike"/>
          </a:p>
        </p:txBody>
      </p:sp>
      <p:sp>
        <p:nvSpPr>
          <p:cNvPr id="224" name="Google Shape;224;g394c34fda35_0_67"/>
          <p:cNvSpPr/>
          <p:nvPr/>
        </p:nvSpPr>
        <p:spPr>
          <a:xfrm>
            <a:off x="382197" y="4898040"/>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Supply chain disruptions</a:t>
            </a:r>
            <a:endParaRPr i="0" sz="1569" u="none" cap="none" strike="noStrike"/>
          </a:p>
        </p:txBody>
      </p:sp>
      <p:sp>
        <p:nvSpPr>
          <p:cNvPr id="225" name="Google Shape;225;g394c34fda35_0_67"/>
          <p:cNvSpPr/>
          <p:nvPr/>
        </p:nvSpPr>
        <p:spPr>
          <a:xfrm>
            <a:off x="382197" y="5294714"/>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Regulatory changes</a:t>
            </a:r>
            <a:endParaRPr i="0" sz="1569" u="none" cap="none" strike="noStrike"/>
          </a:p>
        </p:txBody>
      </p:sp>
      <p:sp>
        <p:nvSpPr>
          <p:cNvPr id="226" name="Google Shape;226;g394c34fda35_0_67"/>
          <p:cNvSpPr/>
          <p:nvPr/>
        </p:nvSpPr>
        <p:spPr>
          <a:xfrm>
            <a:off x="4139691" y="2355761"/>
            <a:ext cx="3764400" cy="3474900"/>
          </a:xfrm>
          <a:prstGeom prst="roundRect">
            <a:avLst>
              <a:gd fmla="val 2459" name="adj"/>
            </a:avLst>
          </a:prstGeom>
          <a:solidFill>
            <a:srgbClr val="F6D5D5"/>
          </a:solidFill>
          <a:ln cap="flat" cmpd="sng" w="8550">
            <a:solidFill>
              <a:srgbClr val="DCBBBB"/>
            </a:solidFill>
            <a:prstDash val="solid"/>
            <a:round/>
            <a:headEnd len="sm" w="sm" type="none"/>
            <a:tailEnd len="sm" w="sm" type="none"/>
          </a:ln>
        </p:spPr>
        <p:txBody>
          <a:bodyPr anchorCtr="0" anchor="ctr" bIns="82025" lIns="82025" spcFirstLastPara="1" rIns="82025" wrap="square" tIns="82025">
            <a:noAutofit/>
          </a:bodyPr>
          <a:lstStyle/>
          <a:p>
            <a:pPr indent="0" lvl="0" marL="0" rtl="0" algn="l">
              <a:spcBef>
                <a:spcPts val="0"/>
              </a:spcBef>
              <a:spcAft>
                <a:spcPts val="0"/>
              </a:spcAft>
              <a:buNone/>
            </a:pPr>
            <a:r>
              <a:t/>
            </a:r>
            <a:endParaRPr/>
          </a:p>
        </p:txBody>
      </p:sp>
      <p:sp>
        <p:nvSpPr>
          <p:cNvPr id="227" name="Google Shape;227;g394c34fda35_0_67"/>
          <p:cNvSpPr/>
          <p:nvPr/>
        </p:nvSpPr>
        <p:spPr>
          <a:xfrm>
            <a:off x="4349989" y="2566060"/>
            <a:ext cx="2543400" cy="31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74"/>
              <a:buFont typeface="Nunito Sans"/>
              <a:buNone/>
            </a:pPr>
            <a:r>
              <a:rPr i="0" lang="en-US" sz="1973" u="none" cap="none" strike="noStrike">
                <a:solidFill>
                  <a:srgbClr val="002060"/>
                </a:solidFill>
              </a:rPr>
              <a:t>Vulnerabilities</a:t>
            </a:r>
            <a:endParaRPr i="0" sz="1973" u="none" cap="none" strike="noStrike"/>
          </a:p>
        </p:txBody>
      </p:sp>
      <p:sp>
        <p:nvSpPr>
          <p:cNvPr id="228" name="Google Shape;228;g394c34fda35_0_67"/>
          <p:cNvSpPr/>
          <p:nvPr/>
        </p:nvSpPr>
        <p:spPr>
          <a:xfrm>
            <a:off x="4349989" y="3005990"/>
            <a:ext cx="3343800" cy="976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0"/>
              <a:buFont typeface="Inter"/>
              <a:buNone/>
            </a:pPr>
            <a:r>
              <a:rPr i="0" lang="en-US" sz="1569" u="none" cap="none" strike="noStrike">
                <a:solidFill>
                  <a:srgbClr val="002060"/>
                </a:solidFill>
              </a:rPr>
              <a:t>Internal weaknesses that threats can exploit, leading to disruption or damage.</a:t>
            </a:r>
            <a:endParaRPr i="0" sz="1569" u="none" cap="none" strike="noStrike"/>
          </a:p>
        </p:txBody>
      </p:sp>
      <p:sp>
        <p:nvSpPr>
          <p:cNvPr id="229" name="Google Shape;229;g394c34fda35_0_67"/>
          <p:cNvSpPr/>
          <p:nvPr/>
        </p:nvSpPr>
        <p:spPr>
          <a:xfrm>
            <a:off x="4349989" y="4104693"/>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Outdated security controls</a:t>
            </a:r>
            <a:endParaRPr i="0" sz="1569" u="none" cap="none" strike="noStrike"/>
          </a:p>
        </p:txBody>
      </p:sp>
      <p:sp>
        <p:nvSpPr>
          <p:cNvPr id="230" name="Google Shape;230;g394c34fda35_0_67"/>
          <p:cNvSpPr/>
          <p:nvPr/>
        </p:nvSpPr>
        <p:spPr>
          <a:xfrm>
            <a:off x="4349989" y="4501367"/>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Single points of failure</a:t>
            </a:r>
            <a:endParaRPr i="0" sz="1569" u="none" cap="none" strike="noStrike"/>
          </a:p>
        </p:txBody>
      </p:sp>
      <p:sp>
        <p:nvSpPr>
          <p:cNvPr id="231" name="Google Shape;231;g394c34fda35_0_67"/>
          <p:cNvSpPr/>
          <p:nvPr/>
        </p:nvSpPr>
        <p:spPr>
          <a:xfrm>
            <a:off x="4349989" y="4898040"/>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Inadequate staff training</a:t>
            </a:r>
            <a:endParaRPr i="0" sz="1569" u="none" cap="none" strike="noStrike"/>
          </a:p>
        </p:txBody>
      </p:sp>
      <p:sp>
        <p:nvSpPr>
          <p:cNvPr id="232" name="Google Shape;232;g394c34fda35_0_67"/>
          <p:cNvSpPr/>
          <p:nvPr/>
        </p:nvSpPr>
        <p:spPr>
          <a:xfrm>
            <a:off x="4349989" y="5294714"/>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Insufficient backup capabilities</a:t>
            </a:r>
            <a:endParaRPr i="0" sz="1569" u="none" cap="none" strike="noStrike"/>
          </a:p>
        </p:txBody>
      </p:sp>
      <p:sp>
        <p:nvSpPr>
          <p:cNvPr id="233" name="Google Shape;233;g394c34fda35_0_67"/>
          <p:cNvSpPr/>
          <p:nvPr/>
        </p:nvSpPr>
        <p:spPr>
          <a:xfrm>
            <a:off x="8107481" y="2355761"/>
            <a:ext cx="3764400" cy="3474900"/>
          </a:xfrm>
          <a:prstGeom prst="roundRect">
            <a:avLst>
              <a:gd fmla="val 2459" name="adj"/>
            </a:avLst>
          </a:prstGeom>
          <a:solidFill>
            <a:srgbClr val="F6D5D5"/>
          </a:solidFill>
          <a:ln cap="flat" cmpd="sng" w="8550">
            <a:solidFill>
              <a:srgbClr val="DCBBBB"/>
            </a:solidFill>
            <a:prstDash val="solid"/>
            <a:round/>
            <a:headEnd len="sm" w="sm" type="none"/>
            <a:tailEnd len="sm" w="sm" type="none"/>
          </a:ln>
        </p:spPr>
        <p:txBody>
          <a:bodyPr anchorCtr="0" anchor="ctr" bIns="82025" lIns="82025" spcFirstLastPara="1" rIns="82025" wrap="square" tIns="82025">
            <a:noAutofit/>
          </a:bodyPr>
          <a:lstStyle/>
          <a:p>
            <a:pPr indent="0" lvl="0" marL="0" rtl="0" algn="l">
              <a:spcBef>
                <a:spcPts val="0"/>
              </a:spcBef>
              <a:spcAft>
                <a:spcPts val="0"/>
              </a:spcAft>
              <a:buNone/>
            </a:pPr>
            <a:r>
              <a:t/>
            </a:r>
            <a:endParaRPr/>
          </a:p>
        </p:txBody>
      </p:sp>
      <p:sp>
        <p:nvSpPr>
          <p:cNvPr id="234" name="Google Shape;234;g394c34fda35_0_67"/>
          <p:cNvSpPr/>
          <p:nvPr/>
        </p:nvSpPr>
        <p:spPr>
          <a:xfrm>
            <a:off x="8317780" y="2566060"/>
            <a:ext cx="2543400" cy="317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74"/>
              <a:buFont typeface="Nunito Sans"/>
              <a:buNone/>
            </a:pPr>
            <a:r>
              <a:rPr i="0" lang="en-US" sz="1973" u="none" cap="none" strike="noStrike">
                <a:solidFill>
                  <a:srgbClr val="002060"/>
                </a:solidFill>
              </a:rPr>
              <a:t>Impacts</a:t>
            </a:r>
            <a:endParaRPr i="0" sz="1973" u="none" cap="none" strike="noStrike"/>
          </a:p>
        </p:txBody>
      </p:sp>
      <p:sp>
        <p:nvSpPr>
          <p:cNvPr id="235" name="Google Shape;235;g394c34fda35_0_67"/>
          <p:cNvSpPr/>
          <p:nvPr/>
        </p:nvSpPr>
        <p:spPr>
          <a:xfrm>
            <a:off x="8317780" y="3005990"/>
            <a:ext cx="3343800" cy="651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0"/>
              <a:buFont typeface="Inter"/>
              <a:buNone/>
            </a:pPr>
            <a:r>
              <a:rPr i="0" lang="en-US" sz="1569" u="none" cap="none" strike="noStrike">
                <a:solidFill>
                  <a:srgbClr val="002060"/>
                </a:solidFill>
              </a:rPr>
              <a:t>Consequences when threats successfully exploit vulnerabilities.</a:t>
            </a:r>
            <a:endParaRPr i="0" sz="1569" u="none" cap="none" strike="noStrike"/>
          </a:p>
        </p:txBody>
      </p:sp>
      <p:sp>
        <p:nvSpPr>
          <p:cNvPr id="236" name="Google Shape;236;g394c34fda35_0_67"/>
          <p:cNvSpPr/>
          <p:nvPr/>
        </p:nvSpPr>
        <p:spPr>
          <a:xfrm>
            <a:off x="8317780" y="3779152"/>
            <a:ext cx="3343800" cy="6510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Financial losses &amp; revenue disruption</a:t>
            </a:r>
            <a:endParaRPr i="0" sz="1569" u="none" cap="none" strike="noStrike"/>
          </a:p>
        </p:txBody>
      </p:sp>
      <p:sp>
        <p:nvSpPr>
          <p:cNvPr id="237" name="Google Shape;237;g394c34fda35_0_67"/>
          <p:cNvSpPr/>
          <p:nvPr/>
        </p:nvSpPr>
        <p:spPr>
          <a:xfrm>
            <a:off x="8317780" y="4501367"/>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Reputational damage</a:t>
            </a:r>
            <a:endParaRPr i="0" sz="1569" u="none" cap="none" strike="noStrike"/>
          </a:p>
        </p:txBody>
      </p:sp>
      <p:sp>
        <p:nvSpPr>
          <p:cNvPr id="238" name="Google Shape;238;g394c34fda35_0_67"/>
          <p:cNvSpPr/>
          <p:nvPr/>
        </p:nvSpPr>
        <p:spPr>
          <a:xfrm>
            <a:off x="8317780" y="4898040"/>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Regulatory penalties</a:t>
            </a:r>
            <a:endParaRPr i="0" sz="1569" u="none" cap="none" strike="noStrike"/>
          </a:p>
        </p:txBody>
      </p:sp>
      <p:sp>
        <p:nvSpPr>
          <p:cNvPr id="239" name="Google Shape;239;g394c34fda35_0_67"/>
          <p:cNvSpPr/>
          <p:nvPr/>
        </p:nvSpPr>
        <p:spPr>
          <a:xfrm>
            <a:off x="8317780" y="5294714"/>
            <a:ext cx="3343800" cy="325500"/>
          </a:xfrm>
          <a:prstGeom prst="rect">
            <a:avLst/>
          </a:prstGeom>
          <a:noFill/>
          <a:ln>
            <a:noFill/>
          </a:ln>
        </p:spPr>
        <p:txBody>
          <a:bodyPr anchorCtr="0" anchor="t" bIns="0" lIns="0" spcFirstLastPara="1" rIns="0" wrap="square" tIns="0">
            <a:noAutofit/>
          </a:bodyPr>
          <a:lstStyle/>
          <a:p>
            <a:pPr indent="-307597" lvl="0" marL="307597" marR="0" rtl="0" algn="l">
              <a:lnSpc>
                <a:spcPct val="162857"/>
              </a:lnSpc>
              <a:spcBef>
                <a:spcPts val="0"/>
              </a:spcBef>
              <a:spcAft>
                <a:spcPts val="0"/>
              </a:spcAft>
              <a:buClr>
                <a:srgbClr val="002060"/>
              </a:buClr>
              <a:buSzPts val="1570"/>
              <a:buChar char="•"/>
            </a:pPr>
            <a:r>
              <a:rPr i="0" lang="en-US" sz="1569" u="none" cap="none" strike="noStrike">
                <a:solidFill>
                  <a:srgbClr val="002060"/>
                </a:solidFill>
              </a:rPr>
              <a:t>Operational downtime</a:t>
            </a:r>
            <a:endParaRPr i="0" sz="1569" u="none" cap="none" strike="noStrike"/>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g394c34fda35_0_1255"/>
          <p:cNvSpPr txBox="1"/>
          <p:nvPr>
            <p:ph idx="11" type="ftr"/>
          </p:nvPr>
        </p:nvSpPr>
        <p:spPr>
          <a:xfrm>
            <a:off x="342599" y="6458028"/>
            <a:ext cx="4317000" cy="267900"/>
          </a:xfrm>
          <a:prstGeom prst="rect">
            <a:avLst/>
          </a:prstGeom>
          <a:noFill/>
          <a:ln>
            <a:noFill/>
          </a:ln>
        </p:spPr>
        <p:txBody>
          <a:bodyPr anchorCtr="0" anchor="t" bIns="43150" lIns="86325" spcFirstLastPara="1" rIns="86325" wrap="square" tIns="43150">
            <a:noAutofit/>
          </a:bodyPr>
          <a:lstStyle/>
          <a:p>
            <a:pPr indent="0" lvl="0" marL="0" rtl="0" algn="l">
              <a:lnSpc>
                <a:spcPct val="100000"/>
              </a:lnSpc>
              <a:spcBef>
                <a:spcPts val="0"/>
              </a:spcBef>
              <a:spcAft>
                <a:spcPts val="0"/>
              </a:spcAft>
              <a:buSzPts val="1322"/>
              <a:buNone/>
            </a:pPr>
            <a:r>
              <a:rPr lang="en-US" sz="944"/>
              <a:t>© 2025 Innovation In Software Corporation</a:t>
            </a:r>
            <a:endParaRPr sz="944"/>
          </a:p>
        </p:txBody>
      </p:sp>
      <p:sp>
        <p:nvSpPr>
          <p:cNvPr id="1003" name="Google Shape;1003;g394c34fda35_0_125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04" name="Google Shape;1004;g394c34fda35_0_1255"/>
          <p:cNvPicPr preferRelativeResize="0"/>
          <p:nvPr/>
        </p:nvPicPr>
        <p:blipFill rotWithShape="1">
          <a:blip r:embed="rId3">
            <a:alphaModFix/>
          </a:blip>
          <a:srcRect b="9137" l="0" r="0" t="11130"/>
          <a:stretch/>
        </p:blipFill>
        <p:spPr>
          <a:xfrm>
            <a:off x="8267250" y="1074451"/>
            <a:ext cx="3738499" cy="4471200"/>
          </a:xfrm>
          <a:prstGeom prst="rect">
            <a:avLst/>
          </a:prstGeom>
          <a:noFill/>
          <a:ln>
            <a:noFill/>
          </a:ln>
        </p:spPr>
      </p:pic>
      <p:sp>
        <p:nvSpPr>
          <p:cNvPr id="1005" name="Google Shape;1005;g394c34fda35_0_1255"/>
          <p:cNvSpPr/>
          <p:nvPr/>
        </p:nvSpPr>
        <p:spPr>
          <a:xfrm>
            <a:off x="410739" y="191462"/>
            <a:ext cx="7135200" cy="13386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202"/>
              <a:buFont typeface="Nunito Sans"/>
              <a:buNone/>
            </a:pPr>
            <a:r>
              <a:rPr b="0" i="0" lang="en-US" sz="4201" u="none" cap="none" strike="noStrike">
                <a:solidFill>
                  <a:srgbClr val="D1282E"/>
                </a:solidFill>
                <a:latin typeface="Nunito Sans"/>
                <a:ea typeface="Nunito Sans"/>
                <a:cs typeface="Nunito Sans"/>
                <a:sym typeface="Nunito Sans"/>
              </a:rPr>
              <a:t>Recap: Risk Assessment for Resilience Planning</a:t>
            </a:r>
            <a:endParaRPr b="0" i="0" sz="4201" u="none" cap="none" strike="noStrike"/>
          </a:p>
        </p:txBody>
      </p:sp>
      <p:sp>
        <p:nvSpPr>
          <p:cNvPr id="1006" name="Google Shape;1006;g394c34fda35_0_1255"/>
          <p:cNvSpPr/>
          <p:nvPr/>
        </p:nvSpPr>
        <p:spPr>
          <a:xfrm>
            <a:off x="410739" y="1851188"/>
            <a:ext cx="7135200" cy="1370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52"/>
              <a:buFont typeface="Inter"/>
              <a:buNone/>
            </a:pPr>
            <a:r>
              <a:rPr b="0" i="0" lang="en-US" sz="1652" u="none" cap="none" strike="noStrike">
                <a:solidFill>
                  <a:srgbClr val="002060"/>
                </a:solidFill>
                <a:latin typeface="Inter"/>
                <a:ea typeface="Inter"/>
                <a:cs typeface="Inter"/>
                <a:sym typeface="Inter"/>
              </a:rPr>
              <a:t>Risk assessment serves as the foundation for proactive resilience by systematically identifying and evaluating potential threats to organizational operations. This process enables informed decision-making about risk treatment strategies.</a:t>
            </a:r>
            <a:endParaRPr b="0" i="0" sz="1652" u="none" cap="none" strike="noStrike"/>
          </a:p>
        </p:txBody>
      </p:sp>
      <p:sp>
        <p:nvSpPr>
          <p:cNvPr id="1007" name="Google Shape;1007;g394c34fda35_0_1255"/>
          <p:cNvSpPr/>
          <p:nvPr/>
        </p:nvSpPr>
        <p:spPr>
          <a:xfrm>
            <a:off x="410739" y="3462797"/>
            <a:ext cx="7135200" cy="685200"/>
          </a:xfrm>
          <a:prstGeom prst="rect">
            <a:avLst/>
          </a:prstGeom>
          <a:noFill/>
          <a:ln>
            <a:noFill/>
          </a:ln>
        </p:spPr>
        <p:txBody>
          <a:bodyPr anchorCtr="0" anchor="t" bIns="0" lIns="0" spcFirstLastPara="1" rIns="0" wrap="square" tIns="0">
            <a:noAutofit/>
          </a:bodyPr>
          <a:lstStyle/>
          <a:p>
            <a:pPr indent="-323783" lvl="0" marL="323783" marR="0" rtl="0" algn="l">
              <a:lnSpc>
                <a:spcPct val="162857"/>
              </a:lnSpc>
              <a:spcBef>
                <a:spcPts val="0"/>
              </a:spcBef>
              <a:spcAft>
                <a:spcPts val="0"/>
              </a:spcAft>
              <a:buClr>
                <a:srgbClr val="002060"/>
              </a:buClr>
              <a:buSzPts val="1652"/>
              <a:buFont typeface="Inter"/>
              <a:buChar char="•"/>
            </a:pPr>
            <a:r>
              <a:rPr b="0" i="0" lang="en-US" sz="1652" u="none" cap="none" strike="noStrike">
                <a:solidFill>
                  <a:srgbClr val="002060"/>
                </a:solidFill>
                <a:latin typeface="Inter"/>
                <a:ea typeface="Inter"/>
                <a:cs typeface="Inter"/>
                <a:sym typeface="Inter"/>
              </a:rPr>
              <a:t>Identifies likelihood and impact of potential disruptions across all threat categories</a:t>
            </a:r>
            <a:endParaRPr b="0" i="0" sz="1652" u="none" cap="none" strike="noStrike"/>
          </a:p>
        </p:txBody>
      </p:sp>
      <p:sp>
        <p:nvSpPr>
          <p:cNvPr id="1008" name="Google Shape;1008;g394c34fda35_0_1255"/>
          <p:cNvSpPr/>
          <p:nvPr/>
        </p:nvSpPr>
        <p:spPr>
          <a:xfrm>
            <a:off x="410739" y="4223013"/>
            <a:ext cx="7135200" cy="685200"/>
          </a:xfrm>
          <a:prstGeom prst="rect">
            <a:avLst/>
          </a:prstGeom>
          <a:noFill/>
          <a:ln>
            <a:noFill/>
          </a:ln>
        </p:spPr>
        <p:txBody>
          <a:bodyPr anchorCtr="0" anchor="t" bIns="0" lIns="0" spcFirstLastPara="1" rIns="0" wrap="square" tIns="0">
            <a:noAutofit/>
          </a:bodyPr>
          <a:lstStyle/>
          <a:p>
            <a:pPr indent="-323783" lvl="0" marL="323783" marR="0" rtl="0" algn="l">
              <a:lnSpc>
                <a:spcPct val="162857"/>
              </a:lnSpc>
              <a:spcBef>
                <a:spcPts val="0"/>
              </a:spcBef>
              <a:spcAft>
                <a:spcPts val="0"/>
              </a:spcAft>
              <a:buClr>
                <a:srgbClr val="002060"/>
              </a:buClr>
              <a:buSzPts val="1652"/>
              <a:buFont typeface="Inter"/>
              <a:buChar char="•"/>
            </a:pPr>
            <a:r>
              <a:rPr b="0" i="0" lang="en-US" sz="1652" u="none" cap="none" strike="noStrike">
                <a:solidFill>
                  <a:srgbClr val="002060"/>
                </a:solidFill>
                <a:latin typeface="Inter"/>
                <a:ea typeface="Inter"/>
                <a:cs typeface="Inter"/>
                <a:sym typeface="Inter"/>
              </a:rPr>
              <a:t>Informs critical mitigation, transfer, acceptance, and avoidance decisions</a:t>
            </a:r>
            <a:endParaRPr b="0" i="0" sz="1652" u="none" cap="none" strike="noStrike"/>
          </a:p>
        </p:txBody>
      </p:sp>
      <p:sp>
        <p:nvSpPr>
          <p:cNvPr id="1009" name="Google Shape;1009;g394c34fda35_0_1255"/>
          <p:cNvSpPr/>
          <p:nvPr/>
        </p:nvSpPr>
        <p:spPr>
          <a:xfrm>
            <a:off x="410739" y="4983229"/>
            <a:ext cx="7135200" cy="685200"/>
          </a:xfrm>
          <a:prstGeom prst="rect">
            <a:avLst/>
          </a:prstGeom>
          <a:noFill/>
          <a:ln>
            <a:noFill/>
          </a:ln>
        </p:spPr>
        <p:txBody>
          <a:bodyPr anchorCtr="0" anchor="t" bIns="0" lIns="0" spcFirstLastPara="1" rIns="0" wrap="square" tIns="0">
            <a:noAutofit/>
          </a:bodyPr>
          <a:lstStyle/>
          <a:p>
            <a:pPr indent="-323783" lvl="0" marL="323783" marR="0" rtl="0" algn="l">
              <a:lnSpc>
                <a:spcPct val="162857"/>
              </a:lnSpc>
              <a:spcBef>
                <a:spcPts val="0"/>
              </a:spcBef>
              <a:spcAft>
                <a:spcPts val="0"/>
              </a:spcAft>
              <a:buClr>
                <a:srgbClr val="002060"/>
              </a:buClr>
              <a:buSzPts val="1652"/>
              <a:buFont typeface="Inter"/>
              <a:buChar char="•"/>
            </a:pPr>
            <a:r>
              <a:rPr b="0" i="0" lang="en-US" sz="1652" u="none" cap="none" strike="noStrike">
                <a:solidFill>
                  <a:srgbClr val="002060"/>
                </a:solidFill>
                <a:latin typeface="Inter"/>
                <a:ea typeface="Inter"/>
                <a:cs typeface="Inter"/>
                <a:sym typeface="Inter"/>
              </a:rPr>
              <a:t>Forms the analytical base of the resilience lifecycle and continuity planning</a:t>
            </a:r>
            <a:endParaRPr b="0" i="0" sz="1652" u="none" cap="none" strike="noStrike">
              <a:solidFill>
                <a:srgbClr val="002060"/>
              </a:solidFill>
              <a:latin typeface="Inter"/>
              <a:ea typeface="Inter"/>
              <a:cs typeface="Inter"/>
              <a:sym typeface="Inter"/>
            </a:endParaRPr>
          </a:p>
          <a:p>
            <a:pPr indent="-320785" lvl="0" marL="431711" rtl="0" algn="l">
              <a:lnSpc>
                <a:spcPct val="162857"/>
              </a:lnSpc>
              <a:spcBef>
                <a:spcPts val="0"/>
              </a:spcBef>
              <a:spcAft>
                <a:spcPts val="0"/>
              </a:spcAft>
              <a:buClr>
                <a:srgbClr val="002060"/>
              </a:buClr>
              <a:buSzPts val="1652"/>
              <a:buFont typeface="Inter"/>
              <a:buChar char="•"/>
            </a:pPr>
            <a:r>
              <a:rPr lang="en-US" sz="1652">
                <a:solidFill>
                  <a:srgbClr val="002060"/>
                </a:solidFill>
                <a:latin typeface="Inter"/>
                <a:ea typeface="Inter"/>
                <a:cs typeface="Inter"/>
                <a:sym typeface="Inter"/>
              </a:rPr>
              <a:t>Directly supports </a:t>
            </a:r>
            <a:r>
              <a:rPr b="1" lang="en-US" sz="1652">
                <a:solidFill>
                  <a:srgbClr val="002060"/>
                </a:solidFill>
                <a:latin typeface="Inter"/>
                <a:ea typeface="Inter"/>
                <a:cs typeface="Inter"/>
                <a:sym typeface="Inter"/>
              </a:rPr>
              <a:t>DRI Practice 2: Risk Assessment</a:t>
            </a:r>
            <a:r>
              <a:rPr lang="en-US" sz="1652">
                <a:solidFill>
                  <a:srgbClr val="002060"/>
                </a:solidFill>
                <a:latin typeface="Inter"/>
                <a:ea typeface="Inter"/>
                <a:cs typeface="Inter"/>
                <a:sym typeface="Inter"/>
              </a:rPr>
              <a:t> certification requirements</a:t>
            </a:r>
            <a:endParaRPr sz="1652">
              <a:solidFill>
                <a:srgbClr val="002060"/>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g394c34fda35_0_126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16" name="Google Shape;1016;g394c34fda35_0_126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17" name="Google Shape;1017;g394c34fda35_0_1267"/>
          <p:cNvPicPr preferRelativeResize="0"/>
          <p:nvPr/>
        </p:nvPicPr>
        <p:blipFill rotWithShape="1">
          <a:blip r:embed="rId3">
            <a:alphaModFix/>
          </a:blip>
          <a:srcRect b="0" l="0" r="0" t="24242"/>
          <a:stretch/>
        </p:blipFill>
        <p:spPr>
          <a:xfrm>
            <a:off x="546400" y="1180301"/>
            <a:ext cx="3567802" cy="4054223"/>
          </a:xfrm>
          <a:prstGeom prst="rect">
            <a:avLst/>
          </a:prstGeom>
          <a:noFill/>
          <a:ln>
            <a:noFill/>
          </a:ln>
        </p:spPr>
      </p:pic>
      <p:sp>
        <p:nvSpPr>
          <p:cNvPr id="1018" name="Google Shape;1018;g394c34fda35_0_1267"/>
          <p:cNvSpPr/>
          <p:nvPr/>
        </p:nvSpPr>
        <p:spPr>
          <a:xfrm>
            <a:off x="4552800" y="618075"/>
            <a:ext cx="6925800" cy="11790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1282E"/>
              </a:buClr>
              <a:buSzPts val="3697"/>
              <a:buFont typeface="Nunito Sans"/>
              <a:buNone/>
            </a:pPr>
            <a:r>
              <a:rPr b="0" i="0" lang="en-US" sz="3697" u="none" cap="none" strike="noStrike">
                <a:solidFill>
                  <a:srgbClr val="D1282E"/>
                </a:solidFill>
                <a:latin typeface="Nunito Sans"/>
                <a:ea typeface="Nunito Sans"/>
                <a:cs typeface="Nunito Sans"/>
                <a:sym typeface="Nunito Sans"/>
              </a:rPr>
              <a:t>Recap: Purpose of BIA – Identifying Essential Functions</a:t>
            </a:r>
            <a:endParaRPr b="0" i="0" sz="3697" u="none" cap="none" strike="noStrike"/>
          </a:p>
        </p:txBody>
      </p:sp>
      <p:sp>
        <p:nvSpPr>
          <p:cNvPr id="1019" name="Google Shape;1019;g394c34fda35_0_1267"/>
          <p:cNvSpPr/>
          <p:nvPr/>
        </p:nvSpPr>
        <p:spPr>
          <a:xfrm>
            <a:off x="4552800" y="2080182"/>
            <a:ext cx="6925800" cy="12072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43"/>
              <a:buFont typeface="Inter"/>
              <a:buNone/>
            </a:pPr>
            <a:r>
              <a:rPr b="0" i="0" lang="en-US" sz="1442" u="none" cap="none" strike="noStrike">
                <a:solidFill>
                  <a:srgbClr val="002060"/>
                </a:solidFill>
                <a:latin typeface="Inter"/>
                <a:ea typeface="Inter"/>
                <a:cs typeface="Inter"/>
                <a:sym typeface="Inter"/>
              </a:rPr>
              <a:t>Business Impact Analysis serves as the strategic compass for continuity planning by determining time-critical functions, their dependencies, and the consequences of their disruption. This analysis drives resource allocation and recovery prioritization decisions.</a:t>
            </a:r>
            <a:endParaRPr b="0" i="0" sz="1442" u="none" cap="none" strike="noStrike"/>
          </a:p>
        </p:txBody>
      </p:sp>
      <p:sp>
        <p:nvSpPr>
          <p:cNvPr id="1020" name="Google Shape;1020;g394c34fda35_0_1267"/>
          <p:cNvSpPr/>
          <p:nvPr/>
        </p:nvSpPr>
        <p:spPr>
          <a:xfrm>
            <a:off x="4552800" y="3499661"/>
            <a:ext cx="6925800" cy="603600"/>
          </a:xfrm>
          <a:prstGeom prst="rect">
            <a:avLst/>
          </a:prstGeom>
          <a:noFill/>
          <a:ln>
            <a:noFill/>
          </a:ln>
        </p:spPr>
        <p:txBody>
          <a:bodyPr anchorCtr="0" anchor="t" bIns="0" lIns="0" spcFirstLastPara="1" rIns="0" wrap="square" tIns="0">
            <a:noAutofit/>
          </a:bodyPr>
          <a:lstStyle/>
          <a:p>
            <a:pPr indent="-309236" lvl="0" marL="309236" marR="0" rtl="0" algn="l">
              <a:lnSpc>
                <a:spcPct val="162500"/>
              </a:lnSpc>
              <a:spcBef>
                <a:spcPts val="0"/>
              </a:spcBef>
              <a:spcAft>
                <a:spcPts val="0"/>
              </a:spcAft>
              <a:buClr>
                <a:srgbClr val="002060"/>
              </a:buClr>
              <a:buSzPts val="1443"/>
              <a:buFont typeface="Inter"/>
              <a:buChar char="•"/>
            </a:pPr>
            <a:r>
              <a:rPr b="0" i="0" lang="en-US" sz="1442" u="none" cap="none" strike="noStrike">
                <a:solidFill>
                  <a:srgbClr val="002060"/>
                </a:solidFill>
                <a:latin typeface="Inter"/>
                <a:ea typeface="Inter"/>
                <a:cs typeface="Inter"/>
                <a:sym typeface="Inter"/>
              </a:rPr>
              <a:t>Determines time-critical functions and their interdependencies across the organization</a:t>
            </a:r>
            <a:endParaRPr b="0" i="0" sz="1442" u="none" cap="none" strike="noStrike"/>
          </a:p>
        </p:txBody>
      </p:sp>
      <p:sp>
        <p:nvSpPr>
          <p:cNvPr id="1021" name="Google Shape;1021;g394c34fda35_0_1267"/>
          <p:cNvSpPr/>
          <p:nvPr/>
        </p:nvSpPr>
        <p:spPr>
          <a:xfrm>
            <a:off x="4552800" y="4169243"/>
            <a:ext cx="6925800" cy="603600"/>
          </a:xfrm>
          <a:prstGeom prst="rect">
            <a:avLst/>
          </a:prstGeom>
          <a:noFill/>
          <a:ln>
            <a:noFill/>
          </a:ln>
        </p:spPr>
        <p:txBody>
          <a:bodyPr anchorCtr="0" anchor="t" bIns="0" lIns="0" spcFirstLastPara="1" rIns="0" wrap="square" tIns="0">
            <a:noAutofit/>
          </a:bodyPr>
          <a:lstStyle/>
          <a:p>
            <a:pPr indent="-309236" lvl="0" marL="309236" marR="0" rtl="0" algn="l">
              <a:lnSpc>
                <a:spcPct val="162500"/>
              </a:lnSpc>
              <a:spcBef>
                <a:spcPts val="0"/>
              </a:spcBef>
              <a:spcAft>
                <a:spcPts val="0"/>
              </a:spcAft>
              <a:buClr>
                <a:srgbClr val="002060"/>
              </a:buClr>
              <a:buSzPts val="1443"/>
              <a:buFont typeface="Inter"/>
              <a:buChar char="•"/>
            </a:pPr>
            <a:r>
              <a:rPr b="0" i="0" lang="en-US" sz="1442" u="none" cap="none" strike="noStrike">
                <a:solidFill>
                  <a:srgbClr val="002060"/>
                </a:solidFill>
                <a:latin typeface="Inter"/>
                <a:ea typeface="Inter"/>
                <a:cs typeface="Inter"/>
                <a:sym typeface="Inter"/>
              </a:rPr>
              <a:t>Links operational disruptions to financial, reputational, and regulatory impact</a:t>
            </a:r>
            <a:endParaRPr b="0" i="0" sz="1442" u="none" cap="none" strike="noStrike"/>
          </a:p>
        </p:txBody>
      </p:sp>
      <p:sp>
        <p:nvSpPr>
          <p:cNvPr id="1022" name="Google Shape;1022;g394c34fda35_0_1267"/>
          <p:cNvSpPr/>
          <p:nvPr/>
        </p:nvSpPr>
        <p:spPr>
          <a:xfrm>
            <a:off x="4552800" y="4838825"/>
            <a:ext cx="6925800" cy="603600"/>
          </a:xfrm>
          <a:prstGeom prst="rect">
            <a:avLst/>
          </a:prstGeom>
          <a:noFill/>
          <a:ln>
            <a:noFill/>
          </a:ln>
        </p:spPr>
        <p:txBody>
          <a:bodyPr anchorCtr="0" anchor="t" bIns="0" lIns="0" spcFirstLastPara="1" rIns="0" wrap="square" tIns="0">
            <a:noAutofit/>
          </a:bodyPr>
          <a:lstStyle/>
          <a:p>
            <a:pPr indent="-309236" lvl="0" marL="309236" marR="0" rtl="0" algn="l">
              <a:lnSpc>
                <a:spcPct val="162500"/>
              </a:lnSpc>
              <a:spcBef>
                <a:spcPts val="0"/>
              </a:spcBef>
              <a:spcAft>
                <a:spcPts val="0"/>
              </a:spcAft>
              <a:buClr>
                <a:srgbClr val="002060"/>
              </a:buClr>
              <a:buSzPts val="1443"/>
              <a:buFont typeface="Inter"/>
              <a:buChar char="•"/>
            </a:pPr>
            <a:r>
              <a:rPr b="0" i="0" lang="en-US" sz="1442" u="none" cap="none" strike="noStrike">
                <a:solidFill>
                  <a:srgbClr val="002060"/>
                </a:solidFill>
                <a:latin typeface="Inter"/>
                <a:ea typeface="Inter"/>
                <a:cs typeface="Inter"/>
                <a:sym typeface="Inter"/>
              </a:rPr>
              <a:t>Informs recovery time objectives and resource allocation for continuity strategies</a:t>
            </a:r>
            <a:endParaRPr b="0" i="0" sz="1442" u="none" cap="none" strike="noStrike"/>
          </a:p>
        </p:txBody>
      </p:sp>
      <p:sp>
        <p:nvSpPr>
          <p:cNvPr id="1023" name="Google Shape;1023;g394c34fda35_0_1267"/>
          <p:cNvSpPr/>
          <p:nvPr/>
        </p:nvSpPr>
        <p:spPr>
          <a:xfrm>
            <a:off x="4552800" y="5508407"/>
            <a:ext cx="6925800" cy="6036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443"/>
              <a:buFont typeface="Inter"/>
              <a:buNone/>
            </a:pPr>
            <a:r>
              <a:rPr b="0" i="0" lang="en-US" sz="1442" u="none" cap="none" strike="noStrike">
                <a:solidFill>
                  <a:srgbClr val="002060"/>
                </a:solidFill>
                <a:latin typeface="Inter"/>
                <a:ea typeface="Inter"/>
                <a:cs typeface="Inter"/>
                <a:sym typeface="Inter"/>
              </a:rPr>
              <a:t>Essential component of </a:t>
            </a:r>
            <a:r>
              <a:rPr b="1" i="0" lang="en-US" sz="1442" u="none" cap="none" strike="noStrike">
                <a:solidFill>
                  <a:srgbClr val="002060"/>
                </a:solidFill>
                <a:latin typeface="Inter"/>
                <a:ea typeface="Inter"/>
                <a:cs typeface="Inter"/>
                <a:sym typeface="Inter"/>
              </a:rPr>
              <a:t>DRI Practice 3: Business Impact Analysis</a:t>
            </a:r>
            <a:r>
              <a:rPr b="0" i="0" lang="en-US" sz="1442" u="none" cap="none" strike="noStrike">
                <a:solidFill>
                  <a:srgbClr val="002060"/>
                </a:solidFill>
                <a:latin typeface="Inter"/>
                <a:ea typeface="Inter"/>
                <a:cs typeface="Inter"/>
                <a:sym typeface="Inter"/>
              </a:rPr>
              <a:t> framework</a:t>
            </a:r>
            <a:endParaRPr b="0" i="0" sz="1442" u="none" cap="none" strike="noStrike"/>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394c34fda35_0_128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30" name="Google Shape;1030;g394c34fda35_0_128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31" name="Google Shape;1031;g394c34fda35_0_1280"/>
          <p:cNvPicPr preferRelativeResize="0"/>
          <p:nvPr/>
        </p:nvPicPr>
        <p:blipFill rotWithShape="1">
          <a:blip r:embed="rId3">
            <a:alphaModFix/>
          </a:blip>
          <a:srcRect b="14539" l="0" r="0" t="14397"/>
          <a:stretch/>
        </p:blipFill>
        <p:spPr>
          <a:xfrm>
            <a:off x="7484975" y="1269700"/>
            <a:ext cx="3884249" cy="4140423"/>
          </a:xfrm>
          <a:prstGeom prst="rect">
            <a:avLst/>
          </a:prstGeom>
          <a:noFill/>
          <a:ln>
            <a:noFill/>
          </a:ln>
        </p:spPr>
      </p:pic>
      <p:sp>
        <p:nvSpPr>
          <p:cNvPr id="1032" name="Google Shape;1032;g394c34fda35_0_1280"/>
          <p:cNvSpPr/>
          <p:nvPr/>
        </p:nvSpPr>
        <p:spPr>
          <a:xfrm>
            <a:off x="374844" y="604702"/>
            <a:ext cx="6837300" cy="1282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27"/>
              <a:buFont typeface="Nunito Sans"/>
              <a:buNone/>
            </a:pPr>
            <a:r>
              <a:rPr b="0" i="0" lang="en-US" sz="4026" u="none" cap="none" strike="noStrike">
                <a:solidFill>
                  <a:srgbClr val="D1282E"/>
                </a:solidFill>
                <a:latin typeface="Nunito Sans"/>
                <a:ea typeface="Nunito Sans"/>
                <a:cs typeface="Nunito Sans"/>
                <a:sym typeface="Nunito Sans"/>
              </a:rPr>
              <a:t>Recap: Identifying Key Processes and Resources</a:t>
            </a:r>
            <a:endParaRPr b="0" i="0" sz="4026" u="none" cap="none" strike="noStrike"/>
          </a:p>
        </p:txBody>
      </p:sp>
      <p:sp>
        <p:nvSpPr>
          <p:cNvPr id="1033" name="Google Shape;1033;g394c34fda35_0_1280"/>
          <p:cNvSpPr/>
          <p:nvPr/>
        </p:nvSpPr>
        <p:spPr>
          <a:xfrm>
            <a:off x="374844" y="2195147"/>
            <a:ext cx="6837300" cy="1313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3"/>
              <a:buFont typeface="Inter"/>
              <a:buNone/>
            </a:pPr>
            <a:r>
              <a:rPr b="0" i="0" lang="en-US" sz="1583" u="none" cap="none" strike="noStrike">
                <a:solidFill>
                  <a:srgbClr val="002060"/>
                </a:solidFill>
                <a:latin typeface="Inter"/>
                <a:ea typeface="Inter"/>
                <a:cs typeface="Inter"/>
                <a:sym typeface="Inter"/>
              </a:rPr>
              <a:t>Process and resource identification provides the operational blueprint that supports both risk assessment and BIA activities. This detailed mapping reveals the critical infrastructure, systems, and dependencies that enable business functions.</a:t>
            </a:r>
            <a:endParaRPr b="0" i="0" sz="1583" u="none" cap="none" strike="noStrike"/>
          </a:p>
        </p:txBody>
      </p:sp>
      <p:sp>
        <p:nvSpPr>
          <p:cNvPr id="1034" name="Google Shape;1034;g394c34fda35_0_1280"/>
          <p:cNvSpPr/>
          <p:nvPr/>
        </p:nvSpPr>
        <p:spPr>
          <a:xfrm>
            <a:off x="374844" y="3739483"/>
            <a:ext cx="6837300" cy="656700"/>
          </a:xfrm>
          <a:prstGeom prst="rect">
            <a:avLst/>
          </a:prstGeom>
          <a:noFill/>
          <a:ln>
            <a:noFill/>
          </a:ln>
        </p:spPr>
        <p:txBody>
          <a:bodyPr anchorCtr="0" anchor="t" bIns="0" lIns="0" spcFirstLastPara="1" rIns="0" wrap="square" tIns="0">
            <a:noAutofit/>
          </a:bodyPr>
          <a:lstStyle/>
          <a:p>
            <a:pPr indent="-310267" lvl="0" marL="310267" marR="0" rtl="0" algn="l">
              <a:lnSpc>
                <a:spcPct val="162857"/>
              </a:lnSpc>
              <a:spcBef>
                <a:spcPts val="0"/>
              </a:spcBef>
              <a:spcAft>
                <a:spcPts val="0"/>
              </a:spcAft>
              <a:buClr>
                <a:srgbClr val="002060"/>
              </a:buClr>
              <a:buSzPts val="1583"/>
              <a:buFont typeface="Inter"/>
              <a:buChar char="•"/>
            </a:pPr>
            <a:r>
              <a:rPr b="0" i="0" lang="en-US" sz="1583" u="none" cap="none" strike="noStrike">
                <a:solidFill>
                  <a:srgbClr val="002060"/>
                </a:solidFill>
                <a:latin typeface="Inter"/>
                <a:ea typeface="Inter"/>
                <a:cs typeface="Inter"/>
                <a:sym typeface="Inter"/>
              </a:rPr>
              <a:t>Defines systems, data, people, and facilities needed to maintain critical operations</a:t>
            </a:r>
            <a:endParaRPr b="0" i="0" sz="1583" u="none" cap="none" strike="noStrike"/>
          </a:p>
        </p:txBody>
      </p:sp>
      <p:sp>
        <p:nvSpPr>
          <p:cNvPr id="1035" name="Google Shape;1035;g394c34fda35_0_1280"/>
          <p:cNvSpPr/>
          <p:nvPr/>
        </p:nvSpPr>
        <p:spPr>
          <a:xfrm>
            <a:off x="374844" y="4467966"/>
            <a:ext cx="6837300" cy="328500"/>
          </a:xfrm>
          <a:prstGeom prst="rect">
            <a:avLst/>
          </a:prstGeom>
          <a:noFill/>
          <a:ln>
            <a:noFill/>
          </a:ln>
        </p:spPr>
        <p:txBody>
          <a:bodyPr anchorCtr="0" anchor="t" bIns="0" lIns="0" spcFirstLastPara="1" rIns="0" wrap="square" tIns="0">
            <a:noAutofit/>
          </a:bodyPr>
          <a:lstStyle/>
          <a:p>
            <a:pPr indent="-310267" lvl="0" marL="310267" marR="0" rtl="0" algn="l">
              <a:lnSpc>
                <a:spcPct val="162857"/>
              </a:lnSpc>
              <a:spcBef>
                <a:spcPts val="0"/>
              </a:spcBef>
              <a:spcAft>
                <a:spcPts val="0"/>
              </a:spcAft>
              <a:buClr>
                <a:srgbClr val="002060"/>
              </a:buClr>
              <a:buSzPts val="1583"/>
              <a:buFont typeface="Inter"/>
              <a:buChar char="•"/>
            </a:pPr>
            <a:r>
              <a:rPr b="0" i="0" lang="en-US" sz="1583" u="none" cap="none" strike="noStrike">
                <a:solidFill>
                  <a:srgbClr val="002060"/>
                </a:solidFill>
                <a:latin typeface="Inter"/>
                <a:ea typeface="Inter"/>
                <a:cs typeface="Inter"/>
                <a:sym typeface="Inter"/>
              </a:rPr>
              <a:t>Reveals hidden dependencies and potential single points of failure</a:t>
            </a:r>
            <a:endParaRPr b="0" i="0" sz="1583" u="none" cap="none" strike="noStrike"/>
          </a:p>
        </p:txBody>
      </p:sp>
      <p:sp>
        <p:nvSpPr>
          <p:cNvPr id="1036" name="Google Shape;1036;g394c34fda35_0_1280"/>
          <p:cNvSpPr/>
          <p:nvPr/>
        </p:nvSpPr>
        <p:spPr>
          <a:xfrm>
            <a:off x="374844" y="4868082"/>
            <a:ext cx="6837300" cy="656700"/>
          </a:xfrm>
          <a:prstGeom prst="rect">
            <a:avLst/>
          </a:prstGeom>
          <a:noFill/>
          <a:ln>
            <a:noFill/>
          </a:ln>
        </p:spPr>
        <p:txBody>
          <a:bodyPr anchorCtr="0" anchor="t" bIns="0" lIns="0" spcFirstLastPara="1" rIns="0" wrap="square" tIns="0">
            <a:noAutofit/>
          </a:bodyPr>
          <a:lstStyle/>
          <a:p>
            <a:pPr indent="-310267" lvl="0" marL="310267" marR="0" rtl="0" algn="l">
              <a:lnSpc>
                <a:spcPct val="162857"/>
              </a:lnSpc>
              <a:spcBef>
                <a:spcPts val="0"/>
              </a:spcBef>
              <a:spcAft>
                <a:spcPts val="0"/>
              </a:spcAft>
              <a:buClr>
                <a:srgbClr val="002060"/>
              </a:buClr>
              <a:buSzPts val="1583"/>
              <a:buFont typeface="Inter"/>
              <a:buChar char="•"/>
            </a:pPr>
            <a:r>
              <a:rPr b="0" i="0" lang="en-US" sz="1583" u="none" cap="none" strike="noStrike">
                <a:solidFill>
                  <a:srgbClr val="002060"/>
                </a:solidFill>
                <a:latin typeface="Inter"/>
                <a:ea typeface="Inter"/>
                <a:cs typeface="Inter"/>
                <a:sym typeface="Inter"/>
              </a:rPr>
              <a:t>Enables targeted resilience investments and recovery strategy development</a:t>
            </a:r>
            <a:endParaRPr b="0" i="0" sz="1583" u="none" cap="none" strike="noStrike"/>
          </a:p>
        </p:txBody>
      </p:sp>
      <p:sp>
        <p:nvSpPr>
          <p:cNvPr id="1037" name="Google Shape;1037;g394c34fda35_0_1280"/>
          <p:cNvSpPr/>
          <p:nvPr/>
        </p:nvSpPr>
        <p:spPr>
          <a:xfrm>
            <a:off x="374844" y="5596565"/>
            <a:ext cx="6837300" cy="656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3"/>
              <a:buFont typeface="Inter"/>
              <a:buNone/>
            </a:pPr>
            <a:r>
              <a:rPr b="0" i="0" lang="en-US" sz="1583" u="none" cap="none" strike="noStrike">
                <a:solidFill>
                  <a:srgbClr val="002060"/>
                </a:solidFill>
                <a:latin typeface="Inter"/>
                <a:ea typeface="Inter"/>
                <a:cs typeface="Inter"/>
                <a:sym typeface="Inter"/>
              </a:rPr>
              <a:t>Directly supports </a:t>
            </a:r>
            <a:r>
              <a:rPr b="1" i="0" lang="en-US" sz="1583" u="none" cap="none" strike="noStrike">
                <a:solidFill>
                  <a:srgbClr val="002060"/>
                </a:solidFill>
                <a:latin typeface="Inter"/>
                <a:ea typeface="Inter"/>
                <a:cs typeface="Inter"/>
                <a:sym typeface="Inter"/>
              </a:rPr>
              <a:t>DRI Practice 5: Implementation</a:t>
            </a:r>
            <a:r>
              <a:rPr b="0" i="0" lang="en-US" sz="1583" u="none" cap="none" strike="noStrike">
                <a:solidFill>
                  <a:srgbClr val="002060"/>
                </a:solidFill>
                <a:latin typeface="Inter"/>
                <a:ea typeface="Inter"/>
                <a:cs typeface="Inter"/>
                <a:sym typeface="Inter"/>
              </a:rPr>
              <a:t> of continuity solutions</a:t>
            </a:r>
            <a:endParaRPr b="0" i="0" sz="1583" u="none" cap="none" strike="noStrike"/>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g394c34fda35_0_129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44" name="Google Shape;1044;g394c34fda35_0_129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45" name="Google Shape;1045;g394c34fda35_0_1293"/>
          <p:cNvPicPr preferRelativeResize="0"/>
          <p:nvPr/>
        </p:nvPicPr>
        <p:blipFill rotWithShape="1">
          <a:blip r:embed="rId3">
            <a:alphaModFix/>
          </a:blip>
          <a:srcRect b="0" l="0" r="0" t="0"/>
          <a:stretch/>
        </p:blipFill>
        <p:spPr>
          <a:xfrm>
            <a:off x="298275" y="159025"/>
            <a:ext cx="4233492" cy="6350238"/>
          </a:xfrm>
          <a:prstGeom prst="rect">
            <a:avLst/>
          </a:prstGeom>
          <a:noFill/>
          <a:ln>
            <a:noFill/>
          </a:ln>
        </p:spPr>
      </p:pic>
      <p:sp>
        <p:nvSpPr>
          <p:cNvPr id="1046" name="Google Shape;1046;g394c34fda35_0_1293"/>
          <p:cNvSpPr/>
          <p:nvPr/>
        </p:nvSpPr>
        <p:spPr>
          <a:xfrm>
            <a:off x="5144281" y="758313"/>
            <a:ext cx="5034600" cy="5472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434"/>
              <a:buFont typeface="Nunito Sans"/>
              <a:buNone/>
            </a:pPr>
            <a:r>
              <a:rPr b="0" i="0" lang="en-US" sz="3433" u="none" cap="none" strike="noStrike">
                <a:solidFill>
                  <a:srgbClr val="D1282E"/>
                </a:solidFill>
                <a:latin typeface="Nunito Sans"/>
                <a:ea typeface="Nunito Sans"/>
                <a:cs typeface="Nunito Sans"/>
                <a:sym typeface="Nunito Sans"/>
              </a:rPr>
              <a:t>Discussion and Reflection</a:t>
            </a:r>
            <a:endParaRPr b="0" i="0" sz="3433" u="none" cap="none" strike="noStrike"/>
          </a:p>
        </p:txBody>
      </p:sp>
      <p:sp>
        <p:nvSpPr>
          <p:cNvPr id="1047" name="Google Shape;1047;g394c34fda35_0_1293"/>
          <p:cNvSpPr/>
          <p:nvPr/>
        </p:nvSpPr>
        <p:spPr>
          <a:xfrm>
            <a:off x="5144281" y="1567713"/>
            <a:ext cx="5830800" cy="1120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350"/>
              <a:buFont typeface="Inter"/>
              <a:buNone/>
            </a:pPr>
            <a:r>
              <a:rPr b="0" i="0" lang="en-US" sz="1350" u="none" cap="none" strike="noStrike">
                <a:solidFill>
                  <a:srgbClr val="002060"/>
                </a:solidFill>
                <a:latin typeface="Inter"/>
                <a:ea typeface="Inter"/>
                <a:cs typeface="Inter"/>
                <a:sym typeface="Inter"/>
              </a:rPr>
              <a:t>Now let's connect these foundational concepts to your real-world experience and organizational context. Use these discussion prompts to reflect on how these elements work together in your current environment.</a:t>
            </a:r>
            <a:endParaRPr b="0" i="0" sz="1350" u="none" cap="none" strike="noStrike"/>
          </a:p>
        </p:txBody>
      </p:sp>
      <p:sp>
        <p:nvSpPr>
          <p:cNvPr id="1048" name="Google Shape;1048;g394c34fda35_0_1293"/>
          <p:cNvSpPr/>
          <p:nvPr/>
        </p:nvSpPr>
        <p:spPr>
          <a:xfrm>
            <a:off x="5144281" y="2950309"/>
            <a:ext cx="2187900" cy="273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1698"/>
              <a:buFont typeface="Nunito Sans"/>
              <a:buNone/>
            </a:pPr>
            <a:r>
              <a:rPr b="0" i="0" lang="en-US" sz="1697" u="none" cap="none" strike="noStrike">
                <a:solidFill>
                  <a:srgbClr val="D1282E"/>
                </a:solidFill>
                <a:latin typeface="Nunito Sans"/>
                <a:ea typeface="Nunito Sans"/>
                <a:cs typeface="Nunito Sans"/>
                <a:sym typeface="Nunito Sans"/>
              </a:rPr>
              <a:t>Discussion Prompts:</a:t>
            </a:r>
            <a:endParaRPr b="0" i="0" sz="1697" u="none" cap="none" strike="noStrike"/>
          </a:p>
        </p:txBody>
      </p:sp>
      <p:sp>
        <p:nvSpPr>
          <p:cNvPr id="1049" name="Google Shape;1049;g394c34fda35_0_1293"/>
          <p:cNvSpPr/>
          <p:nvPr/>
        </p:nvSpPr>
        <p:spPr>
          <a:xfrm>
            <a:off x="5144281" y="3486204"/>
            <a:ext cx="5830800" cy="559800"/>
          </a:xfrm>
          <a:prstGeom prst="rect">
            <a:avLst/>
          </a:prstGeom>
          <a:noFill/>
          <a:ln>
            <a:noFill/>
          </a:ln>
        </p:spPr>
        <p:txBody>
          <a:bodyPr anchorCtr="0" anchor="t" bIns="0" lIns="0" spcFirstLastPara="1" rIns="0" wrap="square" tIns="0">
            <a:noAutofit/>
          </a:bodyPr>
          <a:lstStyle/>
          <a:p>
            <a:pPr indent="-264593" lvl="0" marL="264593" marR="0" rtl="0" algn="l">
              <a:lnSpc>
                <a:spcPct val="162857"/>
              </a:lnSpc>
              <a:spcBef>
                <a:spcPts val="0"/>
              </a:spcBef>
              <a:spcAft>
                <a:spcPts val="0"/>
              </a:spcAft>
              <a:buClr>
                <a:srgbClr val="002060"/>
              </a:buClr>
              <a:buSzPts val="1350"/>
              <a:buFont typeface="Inter"/>
              <a:buChar char="•"/>
            </a:pPr>
            <a:r>
              <a:rPr b="0" i="0" lang="en-US" sz="1350" u="none" cap="none" strike="noStrike">
                <a:solidFill>
                  <a:srgbClr val="002060"/>
                </a:solidFill>
                <a:latin typeface="Inter"/>
                <a:ea typeface="Inter"/>
                <a:cs typeface="Inter"/>
                <a:sym typeface="Inter"/>
              </a:rPr>
              <a:t>Which activity (Risk Assessment, BIA, or Process Identification) do you find most challenging to implement effectively?</a:t>
            </a:r>
            <a:endParaRPr b="0" i="0" sz="1350" u="none" cap="none" strike="noStrike"/>
          </a:p>
        </p:txBody>
      </p:sp>
      <p:sp>
        <p:nvSpPr>
          <p:cNvPr id="1050" name="Google Shape;1050;g394c34fda35_0_1293"/>
          <p:cNvSpPr/>
          <p:nvPr/>
        </p:nvSpPr>
        <p:spPr>
          <a:xfrm>
            <a:off x="5144281" y="4107449"/>
            <a:ext cx="5830800" cy="559800"/>
          </a:xfrm>
          <a:prstGeom prst="rect">
            <a:avLst/>
          </a:prstGeom>
          <a:noFill/>
          <a:ln>
            <a:noFill/>
          </a:ln>
        </p:spPr>
        <p:txBody>
          <a:bodyPr anchorCtr="0" anchor="t" bIns="0" lIns="0" spcFirstLastPara="1" rIns="0" wrap="square" tIns="0">
            <a:noAutofit/>
          </a:bodyPr>
          <a:lstStyle/>
          <a:p>
            <a:pPr indent="-264593" lvl="0" marL="264593" marR="0" rtl="0" algn="l">
              <a:lnSpc>
                <a:spcPct val="162857"/>
              </a:lnSpc>
              <a:spcBef>
                <a:spcPts val="0"/>
              </a:spcBef>
              <a:spcAft>
                <a:spcPts val="0"/>
              </a:spcAft>
              <a:buClr>
                <a:srgbClr val="002060"/>
              </a:buClr>
              <a:buSzPts val="1350"/>
              <a:buFont typeface="Inter"/>
              <a:buChar char="•"/>
            </a:pPr>
            <a:r>
              <a:rPr b="0" i="0" lang="en-US" sz="1350" u="none" cap="none" strike="noStrike">
                <a:solidFill>
                  <a:srgbClr val="002060"/>
                </a:solidFill>
                <a:latin typeface="Inter"/>
                <a:ea typeface="Inter"/>
                <a:cs typeface="Inter"/>
                <a:sym typeface="Inter"/>
              </a:rPr>
              <a:t>How do these three elements support and strengthen each other in your workplace?</a:t>
            </a:r>
            <a:endParaRPr b="0" i="0" sz="1350" u="none" cap="none" strike="noStrike"/>
          </a:p>
        </p:txBody>
      </p:sp>
      <p:sp>
        <p:nvSpPr>
          <p:cNvPr id="1051" name="Google Shape;1051;g394c34fda35_0_1293"/>
          <p:cNvSpPr/>
          <p:nvPr/>
        </p:nvSpPr>
        <p:spPr>
          <a:xfrm>
            <a:off x="5144281" y="4728694"/>
            <a:ext cx="5830800" cy="559800"/>
          </a:xfrm>
          <a:prstGeom prst="rect">
            <a:avLst/>
          </a:prstGeom>
          <a:noFill/>
          <a:ln>
            <a:noFill/>
          </a:ln>
        </p:spPr>
        <p:txBody>
          <a:bodyPr anchorCtr="0" anchor="t" bIns="0" lIns="0" spcFirstLastPara="1" rIns="0" wrap="square" tIns="0">
            <a:noAutofit/>
          </a:bodyPr>
          <a:lstStyle/>
          <a:p>
            <a:pPr indent="-264593" lvl="0" marL="264593" marR="0" rtl="0" algn="l">
              <a:lnSpc>
                <a:spcPct val="162857"/>
              </a:lnSpc>
              <a:spcBef>
                <a:spcPts val="0"/>
              </a:spcBef>
              <a:spcAft>
                <a:spcPts val="0"/>
              </a:spcAft>
              <a:buClr>
                <a:srgbClr val="002060"/>
              </a:buClr>
              <a:buSzPts val="1350"/>
              <a:buFont typeface="Inter"/>
              <a:buChar char="•"/>
            </a:pPr>
            <a:r>
              <a:rPr b="0" i="0" lang="en-US" sz="1350" u="none" cap="none" strike="noStrike">
                <a:solidFill>
                  <a:srgbClr val="002060"/>
                </a:solidFill>
                <a:latin typeface="Inter"/>
                <a:ea typeface="Inter"/>
                <a:cs typeface="Inter"/>
                <a:sym typeface="Inter"/>
              </a:rPr>
              <a:t>Where do you see the biggest gaps in real-world implementation within your organization?</a:t>
            </a:r>
            <a:endParaRPr b="0" i="0" sz="1350" u="none" cap="none" strike="noStrike"/>
          </a:p>
        </p:txBody>
      </p:sp>
      <p:sp>
        <p:nvSpPr>
          <p:cNvPr id="1052" name="Google Shape;1052;g394c34fda35_0_1293"/>
          <p:cNvSpPr/>
          <p:nvPr/>
        </p:nvSpPr>
        <p:spPr>
          <a:xfrm>
            <a:off x="5144281" y="5349938"/>
            <a:ext cx="5830800" cy="559800"/>
          </a:xfrm>
          <a:prstGeom prst="rect">
            <a:avLst/>
          </a:prstGeom>
          <a:noFill/>
          <a:ln>
            <a:noFill/>
          </a:ln>
        </p:spPr>
        <p:txBody>
          <a:bodyPr anchorCtr="0" anchor="t" bIns="0" lIns="0" spcFirstLastPara="1" rIns="0" wrap="square" tIns="0">
            <a:noAutofit/>
          </a:bodyPr>
          <a:lstStyle/>
          <a:p>
            <a:pPr indent="-264593" lvl="0" marL="264593" marR="0" rtl="0" algn="l">
              <a:lnSpc>
                <a:spcPct val="162857"/>
              </a:lnSpc>
              <a:spcBef>
                <a:spcPts val="0"/>
              </a:spcBef>
              <a:spcAft>
                <a:spcPts val="0"/>
              </a:spcAft>
              <a:buClr>
                <a:srgbClr val="002060"/>
              </a:buClr>
              <a:buSzPts val="1350"/>
              <a:buFont typeface="Inter"/>
              <a:buChar char="•"/>
            </a:pPr>
            <a:r>
              <a:rPr b="0" i="0" lang="en-US" sz="1350" u="none" cap="none" strike="noStrike">
                <a:solidFill>
                  <a:srgbClr val="002060"/>
                </a:solidFill>
                <a:latin typeface="Inter"/>
                <a:ea typeface="Inter"/>
                <a:cs typeface="Inter"/>
                <a:sym typeface="Inter"/>
              </a:rPr>
              <a:t>What quick win could you implement tomorrow to improve organizational resilience?</a:t>
            </a:r>
            <a:endParaRPr b="0" i="0" sz="1350" u="none" cap="none" strike="noStrike"/>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g394c34fda35_0_130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59" name="Google Shape;1059;g394c34fda35_0_130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60" name="Google Shape;1060;g394c34fda35_0_1307"/>
          <p:cNvPicPr preferRelativeResize="0"/>
          <p:nvPr/>
        </p:nvPicPr>
        <p:blipFill rotWithShape="1">
          <a:blip r:embed="rId3">
            <a:alphaModFix/>
          </a:blip>
          <a:srcRect b="0" l="0" r="0" t="0"/>
          <a:stretch/>
        </p:blipFill>
        <p:spPr>
          <a:xfrm>
            <a:off x="529275" y="210375"/>
            <a:ext cx="4091508" cy="6137262"/>
          </a:xfrm>
          <a:prstGeom prst="rect">
            <a:avLst/>
          </a:prstGeom>
          <a:noFill/>
          <a:ln>
            <a:noFill/>
          </a:ln>
        </p:spPr>
      </p:pic>
      <p:sp>
        <p:nvSpPr>
          <p:cNvPr id="1061" name="Google Shape;1061;g394c34fda35_0_1307"/>
          <p:cNvSpPr/>
          <p:nvPr/>
        </p:nvSpPr>
        <p:spPr>
          <a:xfrm>
            <a:off x="5014375" y="534699"/>
            <a:ext cx="6589200" cy="12363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81"/>
              <a:buFont typeface="Nunito Sans"/>
              <a:buNone/>
            </a:pPr>
            <a:r>
              <a:rPr b="0" i="0" lang="en-US" sz="3880" u="none" cap="none" strike="noStrike">
                <a:solidFill>
                  <a:srgbClr val="D1282E"/>
                </a:solidFill>
                <a:latin typeface="Nunito Sans"/>
                <a:ea typeface="Nunito Sans"/>
                <a:cs typeface="Nunito Sans"/>
                <a:sym typeface="Nunito Sans"/>
              </a:rPr>
              <a:t>Summary and Key Takeaways</a:t>
            </a:r>
            <a:endParaRPr b="0" i="0" sz="3880" u="none" cap="none" strike="noStrike"/>
          </a:p>
        </p:txBody>
      </p:sp>
      <p:sp>
        <p:nvSpPr>
          <p:cNvPr id="1062" name="Google Shape;1062;g394c34fda35_0_1307"/>
          <p:cNvSpPr/>
          <p:nvPr/>
        </p:nvSpPr>
        <p:spPr>
          <a:xfrm>
            <a:off x="5014375" y="2067473"/>
            <a:ext cx="6589200" cy="63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6"/>
              <a:buFont typeface="Inter"/>
              <a:buNone/>
            </a:pPr>
            <a:r>
              <a:rPr b="1" i="0" lang="en-US" sz="1526" u="none" cap="none" strike="noStrike">
                <a:solidFill>
                  <a:srgbClr val="002060"/>
                </a:solidFill>
                <a:latin typeface="Inter"/>
                <a:ea typeface="Inter"/>
                <a:cs typeface="Inter"/>
                <a:sym typeface="Inter"/>
              </a:rPr>
              <a:t>Risk Assessment</a:t>
            </a:r>
            <a:r>
              <a:rPr b="0" i="0" lang="en-US" sz="1526" u="none" cap="none" strike="noStrike">
                <a:solidFill>
                  <a:srgbClr val="002060"/>
                </a:solidFill>
                <a:latin typeface="Inter"/>
                <a:ea typeface="Inter"/>
                <a:cs typeface="Inter"/>
                <a:sym typeface="Inter"/>
              </a:rPr>
              <a:t> = identifying and analyzing threats and vulnerabilities</a:t>
            </a:r>
            <a:endParaRPr b="0" i="0" sz="1526" u="none" cap="none" strike="noStrike"/>
          </a:p>
        </p:txBody>
      </p:sp>
      <p:sp>
        <p:nvSpPr>
          <p:cNvPr id="1063" name="Google Shape;1063;g394c34fda35_0_1307"/>
          <p:cNvSpPr/>
          <p:nvPr/>
        </p:nvSpPr>
        <p:spPr>
          <a:xfrm>
            <a:off x="5014375" y="2769540"/>
            <a:ext cx="6589200" cy="63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6"/>
              <a:buFont typeface="Inter"/>
              <a:buNone/>
            </a:pPr>
            <a:r>
              <a:rPr b="1" i="0" lang="en-US" sz="1526" u="none" cap="none" strike="noStrike">
                <a:solidFill>
                  <a:srgbClr val="002060"/>
                </a:solidFill>
                <a:latin typeface="Inter"/>
                <a:ea typeface="Inter"/>
                <a:cs typeface="Inter"/>
                <a:sym typeface="Inter"/>
              </a:rPr>
              <a:t>BIA</a:t>
            </a:r>
            <a:r>
              <a:rPr b="0" i="0" lang="en-US" sz="1526" u="none" cap="none" strike="noStrike">
                <a:solidFill>
                  <a:srgbClr val="002060"/>
                </a:solidFill>
                <a:latin typeface="Inter"/>
                <a:ea typeface="Inter"/>
                <a:cs typeface="Inter"/>
                <a:sym typeface="Inter"/>
              </a:rPr>
              <a:t> = defining what matters most and establishing recovery priorities</a:t>
            </a:r>
            <a:endParaRPr b="0" i="0" sz="1526" u="none" cap="none" strike="noStrike"/>
          </a:p>
        </p:txBody>
      </p:sp>
      <p:sp>
        <p:nvSpPr>
          <p:cNvPr id="1064" name="Google Shape;1064;g394c34fda35_0_1307"/>
          <p:cNvSpPr/>
          <p:nvPr/>
        </p:nvSpPr>
        <p:spPr>
          <a:xfrm>
            <a:off x="5014375" y="3471608"/>
            <a:ext cx="6589200" cy="63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6"/>
              <a:buFont typeface="Inter"/>
              <a:buNone/>
            </a:pPr>
            <a:r>
              <a:rPr b="1" i="0" lang="en-US" sz="1526" u="none" cap="none" strike="noStrike">
                <a:solidFill>
                  <a:srgbClr val="002060"/>
                </a:solidFill>
                <a:latin typeface="Inter"/>
                <a:ea typeface="Inter"/>
                <a:cs typeface="Inter"/>
                <a:sym typeface="Inter"/>
              </a:rPr>
              <a:t>Process Identification</a:t>
            </a:r>
            <a:r>
              <a:rPr b="0" i="0" lang="en-US" sz="1526" u="none" cap="none" strike="noStrike">
                <a:solidFill>
                  <a:srgbClr val="002060"/>
                </a:solidFill>
                <a:latin typeface="Inter"/>
                <a:ea typeface="Inter"/>
                <a:cs typeface="Inter"/>
                <a:sym typeface="Inter"/>
              </a:rPr>
              <a:t> = mapping how critical functions connect and operate</a:t>
            </a:r>
            <a:endParaRPr b="0" i="0" sz="1526" u="none" cap="none" strike="noStrike"/>
          </a:p>
        </p:txBody>
      </p:sp>
      <p:sp>
        <p:nvSpPr>
          <p:cNvPr id="1065" name="Google Shape;1065;g394c34fda35_0_1307"/>
          <p:cNvSpPr/>
          <p:nvPr/>
        </p:nvSpPr>
        <p:spPr>
          <a:xfrm>
            <a:off x="5014375" y="4173674"/>
            <a:ext cx="6589200" cy="632400"/>
          </a:xfrm>
          <a:prstGeom prst="rect">
            <a:avLst/>
          </a:prstGeom>
          <a:noFill/>
          <a:ln>
            <a:noFill/>
          </a:ln>
        </p:spPr>
        <p:txBody>
          <a:bodyPr anchorCtr="0" anchor="t" bIns="0" lIns="0" spcFirstLastPara="1" rIns="0" wrap="square" tIns="0">
            <a:noAutofit/>
          </a:bodyPr>
          <a:lstStyle/>
          <a:p>
            <a:pPr indent="-299017" lvl="0" marL="299017" marR="0" rtl="0" algn="l">
              <a:lnSpc>
                <a:spcPct val="162857"/>
              </a:lnSpc>
              <a:spcBef>
                <a:spcPts val="0"/>
              </a:spcBef>
              <a:spcAft>
                <a:spcPts val="0"/>
              </a:spcAft>
              <a:buClr>
                <a:srgbClr val="002060"/>
              </a:buClr>
              <a:buSzPts val="1526"/>
              <a:buFont typeface="Inter"/>
              <a:buChar char="•"/>
            </a:pPr>
            <a:r>
              <a:rPr b="0" i="0" lang="en-US" sz="1526" u="none" cap="none" strike="noStrike">
                <a:solidFill>
                  <a:srgbClr val="002060"/>
                </a:solidFill>
                <a:latin typeface="Inter"/>
                <a:ea typeface="Inter"/>
                <a:cs typeface="Inter"/>
                <a:sym typeface="Inter"/>
              </a:rPr>
              <a:t>Combined, these three elements form the analytical core of resilience readiness</a:t>
            </a:r>
            <a:endParaRPr b="0" i="0" sz="1526" u="none" cap="none" strike="noStrike"/>
          </a:p>
        </p:txBody>
      </p:sp>
      <p:sp>
        <p:nvSpPr>
          <p:cNvPr id="1066" name="Google Shape;1066;g394c34fda35_0_1307"/>
          <p:cNvSpPr/>
          <p:nvPr/>
        </p:nvSpPr>
        <p:spPr>
          <a:xfrm>
            <a:off x="5014375" y="5029091"/>
            <a:ext cx="6589200" cy="63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6"/>
              <a:buFont typeface="Inter"/>
              <a:buNone/>
            </a:pPr>
            <a:r>
              <a:rPr b="0" i="0" lang="en-US" sz="1526" u="none" cap="none" strike="noStrike">
                <a:solidFill>
                  <a:srgbClr val="002060"/>
                </a:solidFill>
                <a:latin typeface="Inter"/>
                <a:ea typeface="Inter"/>
                <a:cs typeface="Inter"/>
                <a:sym typeface="Inter"/>
              </a:rPr>
              <a:t>Strong resilience starts with knowing your risks, understanding your priorities, and protecting your key processes.</a:t>
            </a:r>
            <a:endParaRPr b="0" i="0" sz="1526" u="none" cap="none" strike="noStrike"/>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g394a9e633d9_0_16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073" name="Google Shape;1073;g394a9e633d9_0_160"/>
          <p:cNvSpPr txBox="1"/>
          <p:nvPr/>
        </p:nvSpPr>
        <p:spPr>
          <a:xfrm>
            <a:off x="1309200" y="2278325"/>
            <a:ext cx="9573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Kahootz &amp; Quiz Time</a:t>
            </a:r>
            <a:endParaRPr b="0" i="0" sz="72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94c34fda35_0_9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46" name="Google Shape;246;g394c34fda35_0_9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47" name="Google Shape;247;g394c34fda35_0_96"/>
          <p:cNvSpPr/>
          <p:nvPr/>
        </p:nvSpPr>
        <p:spPr>
          <a:xfrm>
            <a:off x="411348" y="775000"/>
            <a:ext cx="9021600" cy="707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The Risk Assessment Process</a:t>
            </a:r>
            <a:endParaRPr i="0" sz="4450" u="none" cap="none" strike="noStrike"/>
          </a:p>
        </p:txBody>
      </p:sp>
      <p:sp>
        <p:nvSpPr>
          <p:cNvPr id="248" name="Google Shape;248;g394c34fda35_0_96"/>
          <p:cNvSpPr/>
          <p:nvPr/>
        </p:nvSpPr>
        <p:spPr>
          <a:xfrm>
            <a:off x="411352" y="1822025"/>
            <a:ext cx="11087700" cy="724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A systematic approach to identifying, assessing, and treating risks ensures comprehensive coverage and consistent results.</a:t>
            </a:r>
            <a:endParaRPr i="0" sz="1750" u="none" cap="none" strike="noStrike"/>
          </a:p>
        </p:txBody>
      </p:sp>
      <p:sp>
        <p:nvSpPr>
          <p:cNvPr id="249" name="Google Shape;249;g394c34fda35_0_96"/>
          <p:cNvSpPr/>
          <p:nvPr/>
        </p:nvSpPr>
        <p:spPr>
          <a:xfrm>
            <a:off x="411361" y="2801324"/>
            <a:ext cx="13045800" cy="3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Identify:</a:t>
            </a:r>
            <a:r>
              <a:rPr i="0" lang="en-US" sz="1750" u="none" cap="none" strike="noStrike">
                <a:solidFill>
                  <a:srgbClr val="002060"/>
                </a:solidFill>
              </a:rPr>
              <a:t> Catalog threats, vulnerabilities, and critical assets.</a:t>
            </a:r>
            <a:endParaRPr i="0" sz="1750" u="none" cap="none" strike="noStrike"/>
          </a:p>
        </p:txBody>
      </p:sp>
      <p:sp>
        <p:nvSpPr>
          <p:cNvPr id="250" name="Google Shape;250;g394c34fda35_0_96"/>
          <p:cNvSpPr/>
          <p:nvPr/>
        </p:nvSpPr>
        <p:spPr>
          <a:xfrm>
            <a:off x="411361" y="3242808"/>
            <a:ext cx="13045800" cy="3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Analyze:</a:t>
            </a:r>
            <a:r>
              <a:rPr i="0" lang="en-US" sz="1750" u="none" cap="none" strike="noStrike">
                <a:solidFill>
                  <a:srgbClr val="002060"/>
                </a:solidFill>
              </a:rPr>
              <a:t> Evaluate likelihood and potential impact.</a:t>
            </a:r>
            <a:endParaRPr i="0" sz="1750" u="none" cap="none" strike="noStrike"/>
          </a:p>
        </p:txBody>
      </p:sp>
      <p:sp>
        <p:nvSpPr>
          <p:cNvPr id="251" name="Google Shape;251;g394c34fda35_0_96"/>
          <p:cNvSpPr/>
          <p:nvPr/>
        </p:nvSpPr>
        <p:spPr>
          <a:xfrm>
            <a:off x="411361" y="3684292"/>
            <a:ext cx="13045800" cy="3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Evaluate:</a:t>
            </a:r>
            <a:r>
              <a:rPr i="0" lang="en-US" sz="1750" u="none" cap="none" strike="noStrike">
                <a:solidFill>
                  <a:srgbClr val="002060"/>
                </a:solidFill>
              </a:rPr>
              <a:t> Prioritize risks by severity.</a:t>
            </a:r>
            <a:endParaRPr i="0" sz="1750" u="none" cap="none" strike="noStrike"/>
          </a:p>
        </p:txBody>
      </p:sp>
      <p:sp>
        <p:nvSpPr>
          <p:cNvPr id="252" name="Google Shape;252;g394c34fda35_0_96"/>
          <p:cNvSpPr/>
          <p:nvPr/>
        </p:nvSpPr>
        <p:spPr>
          <a:xfrm>
            <a:off x="411361" y="4125775"/>
            <a:ext cx="13045800" cy="3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Treat:</a:t>
            </a:r>
            <a:r>
              <a:rPr i="0" lang="en-US" sz="1750" u="none" cap="none" strike="noStrike">
                <a:solidFill>
                  <a:srgbClr val="002060"/>
                </a:solidFill>
              </a:rPr>
              <a:t> Implement mitigation strategies.</a:t>
            </a:r>
            <a:endParaRPr i="0" sz="1750" u="none" cap="none" strike="noStrike"/>
          </a:p>
        </p:txBody>
      </p:sp>
      <p:sp>
        <p:nvSpPr>
          <p:cNvPr id="253" name="Google Shape;253;g394c34fda35_0_96"/>
          <p:cNvSpPr/>
          <p:nvPr/>
        </p:nvSpPr>
        <p:spPr>
          <a:xfrm>
            <a:off x="411361" y="4567259"/>
            <a:ext cx="13045800" cy="3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Monitor:</a:t>
            </a:r>
            <a:r>
              <a:rPr i="0" lang="en-US" sz="1750" u="none" cap="none" strike="noStrike">
                <a:solidFill>
                  <a:srgbClr val="002060"/>
                </a:solidFill>
              </a:rPr>
              <a:t> Track changes and validate controls.</a:t>
            </a:r>
            <a:endParaRPr i="0" sz="1750" u="none" cap="none" strike="noStrike"/>
          </a:p>
        </p:txBody>
      </p:sp>
      <p:pic>
        <p:nvPicPr>
          <p:cNvPr descr="At Risk Assessment - Free of Charge Creative Commons Handwriting image" id="254" name="Google Shape;254;g394c34fda35_0_96"/>
          <p:cNvPicPr preferRelativeResize="0"/>
          <p:nvPr/>
        </p:nvPicPr>
        <p:blipFill>
          <a:blip r:embed="rId3">
            <a:alphaModFix/>
          </a:blip>
          <a:stretch>
            <a:fillRect/>
          </a:stretch>
        </p:blipFill>
        <p:spPr>
          <a:xfrm>
            <a:off x="6779524" y="3497262"/>
            <a:ext cx="3753576" cy="2502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94c34fda35_0_11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61" name="Google Shape;261;g394c34fda35_0_11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62" name="Google Shape;262;g394c34fda35_0_110"/>
          <p:cNvSpPr/>
          <p:nvPr/>
        </p:nvSpPr>
        <p:spPr>
          <a:xfrm>
            <a:off x="4163515" y="735489"/>
            <a:ext cx="74202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250" u="none" cap="none" strike="noStrike">
                <a:solidFill>
                  <a:srgbClr val="D1282E"/>
                </a:solidFill>
              </a:rPr>
              <a:t>Risk Analysis: Qual vs. Quant</a:t>
            </a:r>
            <a:endParaRPr i="0" sz="4250" u="none" cap="none" strike="noStrike"/>
          </a:p>
        </p:txBody>
      </p:sp>
      <p:sp>
        <p:nvSpPr>
          <p:cNvPr id="263" name="Google Shape;263;g394c34fda35_0_110"/>
          <p:cNvSpPr/>
          <p:nvPr/>
        </p:nvSpPr>
        <p:spPr>
          <a:xfrm>
            <a:off x="4163515" y="1784429"/>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Selecting the right risk analysis method depends on data, resources, and decision-making needs.</a:t>
            </a:r>
            <a:endParaRPr i="0" sz="1750" u="none" cap="none" strike="noStrike"/>
          </a:p>
        </p:txBody>
      </p:sp>
      <p:sp>
        <p:nvSpPr>
          <p:cNvPr id="264" name="Google Shape;264;g394c34fda35_0_110"/>
          <p:cNvSpPr/>
          <p:nvPr/>
        </p:nvSpPr>
        <p:spPr>
          <a:xfrm>
            <a:off x="4163515" y="2765385"/>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Qualitative:</a:t>
            </a:r>
            <a:r>
              <a:rPr i="0" lang="en-US" sz="1750" u="none" cap="none" strike="noStrike">
                <a:solidFill>
                  <a:srgbClr val="002060"/>
                </a:solidFill>
              </a:rPr>
              <a:t> Rapid assessment using descriptive scales (e.g., High/Medium/Low).</a:t>
            </a:r>
            <a:endParaRPr i="0" sz="1750" u="none" cap="none" strike="noStrike"/>
          </a:p>
        </p:txBody>
      </p:sp>
      <p:sp>
        <p:nvSpPr>
          <p:cNvPr id="265" name="Google Shape;265;g394c34fda35_0_110"/>
          <p:cNvSpPr/>
          <p:nvPr/>
        </p:nvSpPr>
        <p:spPr>
          <a:xfrm>
            <a:off x="4163515" y="3570486"/>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Quantitative:</a:t>
            </a:r>
            <a:r>
              <a:rPr i="0" lang="en-US" sz="1750" u="none" cap="none" strike="noStrike">
                <a:solidFill>
                  <a:srgbClr val="002060"/>
                </a:solidFill>
              </a:rPr>
              <a:t> Precise, data-driven with numerical probability and financial impact.</a:t>
            </a:r>
            <a:endParaRPr i="0" sz="1750" u="none" cap="none" strike="noStrike"/>
          </a:p>
        </p:txBody>
      </p:sp>
      <p:sp>
        <p:nvSpPr>
          <p:cNvPr id="266" name="Google Shape;266;g394c34fda35_0_110"/>
          <p:cNvSpPr/>
          <p:nvPr/>
        </p:nvSpPr>
        <p:spPr>
          <a:xfrm>
            <a:off x="4163515" y="4375587"/>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Key Elements:</a:t>
            </a:r>
            <a:r>
              <a:rPr i="0" lang="en-US" sz="1750" u="none" cap="none" strike="noStrike">
                <a:solidFill>
                  <a:srgbClr val="002060"/>
                </a:solidFill>
              </a:rPr>
              <a:t> Both assess probability (likelihood) and impact (consequences).</a:t>
            </a:r>
            <a:endParaRPr i="0" sz="1750" u="none" cap="none" strike="noStrike"/>
          </a:p>
        </p:txBody>
      </p:sp>
      <p:sp>
        <p:nvSpPr>
          <p:cNvPr id="267" name="Google Shape;267;g394c34fda35_0_110"/>
          <p:cNvSpPr/>
          <p:nvPr/>
        </p:nvSpPr>
        <p:spPr>
          <a:xfrm>
            <a:off x="4163515" y="5180687"/>
            <a:ext cx="7556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Hybrid Approach:</a:t>
            </a:r>
            <a:r>
              <a:rPr i="0" lang="en-US" sz="1750" u="none" cap="none" strike="noStrike">
                <a:solidFill>
                  <a:srgbClr val="002060"/>
                </a:solidFill>
              </a:rPr>
              <a:t> Combine qualitative screening with quantitative deep dives for critical risks.</a:t>
            </a:r>
            <a:endParaRPr i="0" sz="1750" u="none" cap="none" strike="noStrike"/>
          </a:p>
        </p:txBody>
      </p:sp>
      <p:pic>
        <p:nvPicPr>
          <p:cNvPr descr="Risk, Risk Management Free Stock Photo - Public Domain Pictures" id="268" name="Google Shape;268;g394c34fda35_0_110"/>
          <p:cNvPicPr preferRelativeResize="0"/>
          <p:nvPr/>
        </p:nvPicPr>
        <p:blipFill>
          <a:blip r:embed="rId3">
            <a:alphaModFix/>
          </a:blip>
          <a:stretch>
            <a:fillRect/>
          </a:stretch>
        </p:blipFill>
        <p:spPr>
          <a:xfrm>
            <a:off x="256699" y="1715824"/>
            <a:ext cx="3426350" cy="3426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94c34fda35_0_12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75" name="Google Shape;275;g394c34fda35_0_12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76" name="Google Shape;276;g394c34fda35_0_123"/>
          <p:cNvPicPr preferRelativeResize="0"/>
          <p:nvPr/>
        </p:nvPicPr>
        <p:blipFill rotWithShape="1">
          <a:blip r:embed="rId3">
            <a:alphaModFix/>
          </a:blip>
          <a:srcRect b="0" l="0" r="0" t="0"/>
          <a:stretch/>
        </p:blipFill>
        <p:spPr>
          <a:xfrm>
            <a:off x="7458336" y="434375"/>
            <a:ext cx="3992832" cy="5989248"/>
          </a:xfrm>
          <a:prstGeom prst="rect">
            <a:avLst/>
          </a:prstGeom>
          <a:noFill/>
          <a:ln>
            <a:noFill/>
          </a:ln>
        </p:spPr>
      </p:pic>
      <p:sp>
        <p:nvSpPr>
          <p:cNvPr id="277" name="Google Shape;277;g394c34fda35_0_123"/>
          <p:cNvSpPr/>
          <p:nvPr/>
        </p:nvSpPr>
        <p:spPr>
          <a:xfrm>
            <a:off x="333550" y="577986"/>
            <a:ext cx="6445200" cy="1208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96"/>
              <a:buFont typeface="Nunito Sans"/>
              <a:buNone/>
            </a:pPr>
            <a:r>
              <a:rPr i="0" lang="en-US" sz="3795" u="none" cap="none" strike="noStrike">
                <a:solidFill>
                  <a:srgbClr val="D1282E"/>
                </a:solidFill>
              </a:rPr>
              <a:t>Risk Management Frameworks</a:t>
            </a:r>
            <a:endParaRPr i="0" sz="3795" u="none" cap="none" strike="noStrike"/>
          </a:p>
        </p:txBody>
      </p:sp>
      <p:sp>
        <p:nvSpPr>
          <p:cNvPr id="278" name="Google Shape;278;g394c34fda35_0_123"/>
          <p:cNvSpPr/>
          <p:nvPr/>
        </p:nvSpPr>
        <p:spPr>
          <a:xfrm>
            <a:off x="333550" y="2077242"/>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i="0" lang="en-US" sz="1492" u="none" cap="none" strike="noStrike">
                <a:solidFill>
                  <a:srgbClr val="002060"/>
                </a:solidFill>
              </a:rPr>
              <a:t>Standardized frameworks offer structured, comprehensive approaches to managing risk across various domains.</a:t>
            </a:r>
            <a:endParaRPr i="0" sz="1492" u="none" cap="none" strike="noStrike"/>
          </a:p>
        </p:txBody>
      </p:sp>
      <p:sp>
        <p:nvSpPr>
          <p:cNvPr id="279" name="Google Shape;279;g394c34fda35_0_123"/>
          <p:cNvSpPr/>
          <p:nvPr/>
        </p:nvSpPr>
        <p:spPr>
          <a:xfrm>
            <a:off x="333550" y="2913953"/>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ISO 31000:</a:t>
            </a:r>
            <a:r>
              <a:rPr i="0" lang="en-US" sz="1492" u="none" cap="none" strike="noStrike">
                <a:solidFill>
                  <a:srgbClr val="002060"/>
                </a:solidFill>
              </a:rPr>
              <a:t> Global standard for risk principles and processes, adaptable to any context.</a:t>
            </a:r>
            <a:endParaRPr i="0" sz="1492" u="none" cap="none" strike="noStrike"/>
          </a:p>
        </p:txBody>
      </p:sp>
      <p:sp>
        <p:nvSpPr>
          <p:cNvPr id="280" name="Google Shape;280;g394c34fda35_0_123"/>
          <p:cNvSpPr/>
          <p:nvPr/>
        </p:nvSpPr>
        <p:spPr>
          <a:xfrm>
            <a:off x="333550" y="3809243"/>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NIST SP 800-30:</a:t>
            </a:r>
            <a:r>
              <a:rPr i="0" lang="en-US" sz="1492" u="none" cap="none" strike="noStrike">
                <a:solidFill>
                  <a:srgbClr val="002060"/>
                </a:solidFill>
              </a:rPr>
              <a:t> Detailed guidance for cybersecurity risk assessment.</a:t>
            </a:r>
            <a:endParaRPr i="0" sz="1492" u="none" cap="none" strike="noStrike"/>
          </a:p>
        </p:txBody>
      </p:sp>
      <p:sp>
        <p:nvSpPr>
          <p:cNvPr id="281" name="Google Shape;281;g394c34fda35_0_123"/>
          <p:cNvSpPr/>
          <p:nvPr/>
        </p:nvSpPr>
        <p:spPr>
          <a:xfrm>
            <a:off x="333550" y="4287382"/>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FAIR Model:</a:t>
            </a:r>
            <a:r>
              <a:rPr i="0" lang="en-US" sz="1492" u="none" cap="none" strike="noStrike">
                <a:solidFill>
                  <a:srgbClr val="002060"/>
                </a:solidFill>
              </a:rPr>
              <a:t> Quantitative approach using frequency and magnitude for financial risk.</a:t>
            </a:r>
            <a:endParaRPr i="0" sz="1492" u="none" cap="none" strike="noStrike"/>
          </a:p>
        </p:txBody>
      </p:sp>
      <p:sp>
        <p:nvSpPr>
          <p:cNvPr id="282" name="Google Shape;282;g394c34fda35_0_123"/>
          <p:cNvSpPr/>
          <p:nvPr/>
        </p:nvSpPr>
        <p:spPr>
          <a:xfrm>
            <a:off x="333550" y="4974097"/>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COSO ERM:</a:t>
            </a:r>
            <a:r>
              <a:rPr i="0" lang="en-US" sz="1492" u="none" cap="none" strike="noStrike">
                <a:solidFill>
                  <a:srgbClr val="002060"/>
                </a:solidFill>
              </a:rPr>
              <a:t> Enterprise-wide framework linking risk to strategy and governance.</a:t>
            </a:r>
            <a:endParaRPr i="0" sz="1492" u="none" cap="none" strike="noStrike"/>
          </a:p>
        </p:txBody>
      </p:sp>
      <p:sp>
        <p:nvSpPr>
          <p:cNvPr id="283" name="Google Shape;283;g394c34fda35_0_123"/>
          <p:cNvSpPr/>
          <p:nvPr/>
        </p:nvSpPr>
        <p:spPr>
          <a:xfrm>
            <a:off x="333550" y="5660812"/>
            <a:ext cx="6445200" cy="619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3"/>
              <a:buFont typeface="Inter"/>
              <a:buNone/>
            </a:pPr>
            <a:r>
              <a:rPr b="1" i="0" lang="en-US" sz="1492" u="none" cap="none" strike="noStrike">
                <a:solidFill>
                  <a:srgbClr val="002060"/>
                </a:solidFill>
              </a:rPr>
              <a:t>OCTAVE:</a:t>
            </a:r>
            <a:r>
              <a:rPr i="0" lang="en-US" sz="1492" u="none" cap="none" strike="noStrike">
                <a:solidFill>
                  <a:srgbClr val="002060"/>
                </a:solidFill>
              </a:rPr>
              <a:t> Organizational self-assessment for critical IT assets and threats.</a:t>
            </a:r>
            <a:endParaRPr i="0" sz="1492"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394c34fda35_0_13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90" name="Google Shape;290;g394c34fda35_0_13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91" name="Google Shape;291;g394c34fda35_0_137"/>
          <p:cNvSpPr/>
          <p:nvPr/>
        </p:nvSpPr>
        <p:spPr>
          <a:xfrm>
            <a:off x="437212" y="264100"/>
            <a:ext cx="6759000" cy="5379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D1282E"/>
              </a:buClr>
              <a:buSzPts val="3364"/>
              <a:buFont typeface="Nunito Sans"/>
              <a:buNone/>
            </a:pPr>
            <a:r>
              <a:rPr i="0" lang="en-US" sz="3363" u="none" cap="none" strike="noStrike">
                <a:solidFill>
                  <a:srgbClr val="D1282E"/>
                </a:solidFill>
              </a:rPr>
              <a:t>Identifying Critical Business Assets</a:t>
            </a:r>
            <a:endParaRPr i="0" sz="3363" u="none" cap="none" strike="noStrike"/>
          </a:p>
        </p:txBody>
      </p:sp>
      <p:sp>
        <p:nvSpPr>
          <p:cNvPr id="292" name="Google Shape;292;g394c34fda35_0_137"/>
          <p:cNvSpPr/>
          <p:nvPr/>
        </p:nvSpPr>
        <p:spPr>
          <a:xfrm>
            <a:off x="437212" y="1146320"/>
            <a:ext cx="10946700" cy="550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29"/>
              <a:buFont typeface="Inter"/>
              <a:buNone/>
            </a:pPr>
            <a:r>
              <a:rPr i="0" lang="en-US" sz="1328" u="none" cap="none" strike="noStrike">
                <a:solidFill>
                  <a:srgbClr val="002060"/>
                </a:solidFill>
              </a:rPr>
              <a:t>Effective risk assessment starts with identifying and prioritizing critical assets that require protection, including functions and third-party providers.</a:t>
            </a:r>
            <a:endParaRPr i="0" sz="1328" u="none" cap="none" strike="noStrike"/>
          </a:p>
        </p:txBody>
      </p:sp>
      <p:sp>
        <p:nvSpPr>
          <p:cNvPr id="293" name="Google Shape;293;g394c34fda35_0_137"/>
          <p:cNvSpPr/>
          <p:nvPr/>
        </p:nvSpPr>
        <p:spPr>
          <a:xfrm>
            <a:off x="437212" y="1890782"/>
            <a:ext cx="5387400" cy="2036700"/>
          </a:xfrm>
          <a:prstGeom prst="roundRect">
            <a:avLst>
              <a:gd fmla="val 4475" name="adj"/>
            </a:avLst>
          </a:prstGeom>
          <a:solidFill>
            <a:srgbClr val="FFFFFF"/>
          </a:solidFill>
          <a:ln cap="flat" cmpd="sng" w="19000">
            <a:solidFill>
              <a:srgbClr val="DCBBBB"/>
            </a:solidFill>
            <a:prstDash val="solid"/>
            <a:round/>
            <a:headEnd len="sm" w="sm" type="none"/>
            <a:tailEnd len="sm" w="sm" type="none"/>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294" name="Google Shape;294;g394c34fda35_0_137"/>
          <p:cNvSpPr/>
          <p:nvPr/>
        </p:nvSpPr>
        <p:spPr>
          <a:xfrm>
            <a:off x="418224" y="1890782"/>
            <a:ext cx="75900" cy="2036700"/>
          </a:xfrm>
          <a:prstGeom prst="roundRect">
            <a:avLst>
              <a:gd fmla="val 95195" name="adj"/>
            </a:avLst>
          </a:prstGeom>
          <a:solidFill>
            <a:srgbClr val="B42827"/>
          </a:solidFill>
          <a:ln>
            <a:noFill/>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295" name="Google Shape;295;g394c34fda35_0_137"/>
          <p:cNvSpPr/>
          <p:nvPr/>
        </p:nvSpPr>
        <p:spPr>
          <a:xfrm>
            <a:off x="685234" y="2081843"/>
            <a:ext cx="2151600" cy="269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661"/>
              <a:buFont typeface="Nunito Sans"/>
              <a:buNone/>
            </a:pPr>
            <a:r>
              <a:rPr i="0" lang="en-US" sz="1661" u="none" cap="none" strike="noStrike">
                <a:solidFill>
                  <a:srgbClr val="002060"/>
                </a:solidFill>
              </a:rPr>
              <a:t>Technology Assets</a:t>
            </a:r>
            <a:endParaRPr i="0" sz="1661" u="none" cap="none" strike="noStrike"/>
          </a:p>
        </p:txBody>
      </p:sp>
      <p:sp>
        <p:nvSpPr>
          <p:cNvPr id="296" name="Google Shape;296;g394c34fda35_0_137"/>
          <p:cNvSpPr/>
          <p:nvPr/>
        </p:nvSpPr>
        <p:spPr>
          <a:xfrm>
            <a:off x="685234" y="2454074"/>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Critical applications and databases</a:t>
            </a:r>
            <a:endParaRPr i="0" sz="1328" u="none" cap="none" strike="noStrike"/>
          </a:p>
        </p:txBody>
      </p:sp>
      <p:sp>
        <p:nvSpPr>
          <p:cNvPr id="297" name="Google Shape;297;g394c34fda35_0_137"/>
          <p:cNvSpPr/>
          <p:nvPr/>
        </p:nvSpPr>
        <p:spPr>
          <a:xfrm>
            <a:off x="685234" y="2789716"/>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Network infrastructure and connectivity</a:t>
            </a:r>
            <a:endParaRPr i="0" sz="1328" u="none" cap="none" strike="noStrike"/>
          </a:p>
        </p:txBody>
      </p:sp>
      <p:sp>
        <p:nvSpPr>
          <p:cNvPr id="298" name="Google Shape;298;g394c34fda35_0_137"/>
          <p:cNvSpPr/>
          <p:nvPr/>
        </p:nvSpPr>
        <p:spPr>
          <a:xfrm>
            <a:off x="685234" y="312535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Cloud services and third-party platforms</a:t>
            </a:r>
            <a:endParaRPr i="0" sz="1328" u="none" cap="none" strike="noStrike"/>
          </a:p>
        </p:txBody>
      </p:sp>
      <p:sp>
        <p:nvSpPr>
          <p:cNvPr id="299" name="Google Shape;299;g394c34fda35_0_137"/>
          <p:cNvSpPr/>
          <p:nvPr/>
        </p:nvSpPr>
        <p:spPr>
          <a:xfrm>
            <a:off x="685234" y="346099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Backup systems and recovery environments</a:t>
            </a:r>
            <a:endParaRPr i="0" sz="1328" u="none" cap="none" strike="noStrike"/>
          </a:p>
        </p:txBody>
      </p:sp>
      <p:sp>
        <p:nvSpPr>
          <p:cNvPr id="300" name="Google Shape;300;g394c34fda35_0_137"/>
          <p:cNvSpPr/>
          <p:nvPr/>
        </p:nvSpPr>
        <p:spPr>
          <a:xfrm>
            <a:off x="5996750" y="1890782"/>
            <a:ext cx="5387400" cy="2036700"/>
          </a:xfrm>
          <a:prstGeom prst="roundRect">
            <a:avLst>
              <a:gd fmla="val 4475" name="adj"/>
            </a:avLst>
          </a:prstGeom>
          <a:solidFill>
            <a:srgbClr val="FFFFFF"/>
          </a:solidFill>
          <a:ln cap="flat" cmpd="sng" w="19000">
            <a:solidFill>
              <a:srgbClr val="DCBBBB"/>
            </a:solidFill>
            <a:prstDash val="solid"/>
            <a:round/>
            <a:headEnd len="sm" w="sm" type="none"/>
            <a:tailEnd len="sm" w="sm" type="none"/>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01" name="Google Shape;301;g394c34fda35_0_137"/>
          <p:cNvSpPr/>
          <p:nvPr/>
        </p:nvSpPr>
        <p:spPr>
          <a:xfrm>
            <a:off x="5977763" y="1890782"/>
            <a:ext cx="75900" cy="2036700"/>
          </a:xfrm>
          <a:prstGeom prst="roundRect">
            <a:avLst>
              <a:gd fmla="val 95195" name="adj"/>
            </a:avLst>
          </a:prstGeom>
          <a:solidFill>
            <a:srgbClr val="B42827"/>
          </a:solidFill>
          <a:ln>
            <a:noFill/>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02" name="Google Shape;302;g394c34fda35_0_137"/>
          <p:cNvSpPr/>
          <p:nvPr/>
        </p:nvSpPr>
        <p:spPr>
          <a:xfrm>
            <a:off x="6244773" y="2081843"/>
            <a:ext cx="2151600" cy="269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661"/>
              <a:buFont typeface="Nunito Sans"/>
              <a:buNone/>
            </a:pPr>
            <a:r>
              <a:rPr i="0" lang="en-US" sz="1661" u="none" cap="none" strike="noStrike">
                <a:solidFill>
                  <a:srgbClr val="002060"/>
                </a:solidFill>
              </a:rPr>
              <a:t>Information Assets</a:t>
            </a:r>
            <a:endParaRPr i="0" sz="1661" u="none" cap="none" strike="noStrike"/>
          </a:p>
        </p:txBody>
      </p:sp>
      <p:sp>
        <p:nvSpPr>
          <p:cNvPr id="303" name="Google Shape;303;g394c34fda35_0_137"/>
          <p:cNvSpPr/>
          <p:nvPr/>
        </p:nvSpPr>
        <p:spPr>
          <a:xfrm>
            <a:off x="6244773" y="2454074"/>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Customer data and financial records</a:t>
            </a:r>
            <a:endParaRPr i="0" sz="1328" u="none" cap="none" strike="noStrike"/>
          </a:p>
        </p:txBody>
      </p:sp>
      <p:sp>
        <p:nvSpPr>
          <p:cNvPr id="304" name="Google Shape;304;g394c34fda35_0_137"/>
          <p:cNvSpPr/>
          <p:nvPr/>
        </p:nvSpPr>
        <p:spPr>
          <a:xfrm>
            <a:off x="6244773" y="2789716"/>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Intellectual property and trade secrets</a:t>
            </a:r>
            <a:endParaRPr i="0" sz="1328" u="none" cap="none" strike="noStrike"/>
          </a:p>
        </p:txBody>
      </p:sp>
      <p:sp>
        <p:nvSpPr>
          <p:cNvPr id="305" name="Google Shape;305;g394c34fda35_0_137"/>
          <p:cNvSpPr/>
          <p:nvPr/>
        </p:nvSpPr>
        <p:spPr>
          <a:xfrm>
            <a:off x="6244773" y="312535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Operational procedures and documentation</a:t>
            </a:r>
            <a:endParaRPr i="0" sz="1328" u="none" cap="none" strike="noStrike"/>
          </a:p>
        </p:txBody>
      </p:sp>
      <p:sp>
        <p:nvSpPr>
          <p:cNvPr id="306" name="Google Shape;306;g394c34fda35_0_137"/>
          <p:cNvSpPr/>
          <p:nvPr/>
        </p:nvSpPr>
        <p:spPr>
          <a:xfrm>
            <a:off x="6244773" y="346099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Strategic plans and competitive intelligence</a:t>
            </a:r>
            <a:endParaRPr i="0" sz="1328" u="none" cap="none" strike="noStrike"/>
          </a:p>
        </p:txBody>
      </p:sp>
      <p:sp>
        <p:nvSpPr>
          <p:cNvPr id="307" name="Google Shape;307;g394c34fda35_0_137"/>
          <p:cNvSpPr/>
          <p:nvPr/>
        </p:nvSpPr>
        <p:spPr>
          <a:xfrm>
            <a:off x="437212" y="4099546"/>
            <a:ext cx="5387400" cy="2036700"/>
          </a:xfrm>
          <a:prstGeom prst="roundRect">
            <a:avLst>
              <a:gd fmla="val 4475" name="adj"/>
            </a:avLst>
          </a:prstGeom>
          <a:solidFill>
            <a:srgbClr val="FFFFFF"/>
          </a:solidFill>
          <a:ln cap="flat" cmpd="sng" w="19000">
            <a:solidFill>
              <a:srgbClr val="DCBBBB"/>
            </a:solidFill>
            <a:prstDash val="solid"/>
            <a:round/>
            <a:headEnd len="sm" w="sm" type="none"/>
            <a:tailEnd len="sm" w="sm" type="none"/>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08" name="Google Shape;308;g394c34fda35_0_137"/>
          <p:cNvSpPr/>
          <p:nvPr/>
        </p:nvSpPr>
        <p:spPr>
          <a:xfrm>
            <a:off x="418224" y="4099546"/>
            <a:ext cx="75900" cy="2036700"/>
          </a:xfrm>
          <a:prstGeom prst="roundRect">
            <a:avLst>
              <a:gd fmla="val 95195" name="adj"/>
            </a:avLst>
          </a:prstGeom>
          <a:solidFill>
            <a:srgbClr val="B42827"/>
          </a:solidFill>
          <a:ln>
            <a:noFill/>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09" name="Google Shape;309;g394c34fda35_0_137"/>
          <p:cNvSpPr/>
          <p:nvPr/>
        </p:nvSpPr>
        <p:spPr>
          <a:xfrm>
            <a:off x="685234" y="4290606"/>
            <a:ext cx="2151600" cy="269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661"/>
              <a:buFont typeface="Nunito Sans"/>
              <a:buNone/>
            </a:pPr>
            <a:r>
              <a:rPr i="0" lang="en-US" sz="1661" u="none" cap="none" strike="noStrike">
                <a:solidFill>
                  <a:srgbClr val="002060"/>
                </a:solidFill>
              </a:rPr>
              <a:t>Physical Assets</a:t>
            </a:r>
            <a:endParaRPr i="0" sz="1661" u="none" cap="none" strike="noStrike"/>
          </a:p>
        </p:txBody>
      </p:sp>
      <p:sp>
        <p:nvSpPr>
          <p:cNvPr id="310" name="Google Shape;310;g394c34fda35_0_137"/>
          <p:cNvSpPr/>
          <p:nvPr/>
        </p:nvSpPr>
        <p:spPr>
          <a:xfrm>
            <a:off x="685234" y="466283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Primary and alternate facilities</a:t>
            </a:r>
            <a:endParaRPr i="0" sz="1328" u="none" cap="none" strike="noStrike"/>
          </a:p>
        </p:txBody>
      </p:sp>
      <p:sp>
        <p:nvSpPr>
          <p:cNvPr id="311" name="Google Shape;311;g394c34fda35_0_137"/>
          <p:cNvSpPr/>
          <p:nvPr/>
        </p:nvSpPr>
        <p:spPr>
          <a:xfrm>
            <a:off x="685234" y="4998479"/>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Manufacturing equipment and machinery</a:t>
            </a:r>
            <a:endParaRPr i="0" sz="1328" u="none" cap="none" strike="noStrike"/>
          </a:p>
        </p:txBody>
      </p:sp>
      <p:sp>
        <p:nvSpPr>
          <p:cNvPr id="312" name="Google Shape;312;g394c34fda35_0_137"/>
          <p:cNvSpPr/>
          <p:nvPr/>
        </p:nvSpPr>
        <p:spPr>
          <a:xfrm>
            <a:off x="685234" y="5334120"/>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Transportation and logistics capabilities</a:t>
            </a:r>
            <a:endParaRPr i="0" sz="1328" u="none" cap="none" strike="noStrike"/>
          </a:p>
        </p:txBody>
      </p:sp>
      <p:sp>
        <p:nvSpPr>
          <p:cNvPr id="313" name="Google Shape;313;g394c34fda35_0_137"/>
          <p:cNvSpPr/>
          <p:nvPr/>
        </p:nvSpPr>
        <p:spPr>
          <a:xfrm>
            <a:off x="685234" y="5669761"/>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Utilities and environmental controls</a:t>
            </a:r>
            <a:endParaRPr i="0" sz="1328" u="none" cap="none" strike="noStrike"/>
          </a:p>
        </p:txBody>
      </p:sp>
      <p:sp>
        <p:nvSpPr>
          <p:cNvPr id="314" name="Google Shape;314;g394c34fda35_0_137"/>
          <p:cNvSpPr/>
          <p:nvPr/>
        </p:nvSpPr>
        <p:spPr>
          <a:xfrm>
            <a:off x="5996750" y="4099546"/>
            <a:ext cx="5387400" cy="2036700"/>
          </a:xfrm>
          <a:prstGeom prst="roundRect">
            <a:avLst>
              <a:gd fmla="val 4475" name="adj"/>
            </a:avLst>
          </a:prstGeom>
          <a:solidFill>
            <a:srgbClr val="FFFFFF"/>
          </a:solidFill>
          <a:ln cap="flat" cmpd="sng" w="19000">
            <a:solidFill>
              <a:srgbClr val="DCBBBB"/>
            </a:solidFill>
            <a:prstDash val="solid"/>
            <a:round/>
            <a:headEnd len="sm" w="sm" type="none"/>
            <a:tailEnd len="sm" w="sm" type="none"/>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15" name="Google Shape;315;g394c34fda35_0_137"/>
          <p:cNvSpPr/>
          <p:nvPr/>
        </p:nvSpPr>
        <p:spPr>
          <a:xfrm>
            <a:off x="5977763" y="4099546"/>
            <a:ext cx="75900" cy="2036700"/>
          </a:xfrm>
          <a:prstGeom prst="roundRect">
            <a:avLst>
              <a:gd fmla="val 95195" name="adj"/>
            </a:avLst>
          </a:prstGeom>
          <a:solidFill>
            <a:srgbClr val="B42827"/>
          </a:solidFill>
          <a:ln>
            <a:noFill/>
          </a:ln>
        </p:spPr>
        <p:txBody>
          <a:bodyPr anchorCtr="0" anchor="ctr" bIns="75925" lIns="75925" spcFirstLastPara="1" rIns="75925" wrap="square" tIns="75925">
            <a:noAutofit/>
          </a:bodyPr>
          <a:lstStyle/>
          <a:p>
            <a:pPr indent="0" lvl="0" marL="0" rtl="0" algn="l">
              <a:spcBef>
                <a:spcPts val="0"/>
              </a:spcBef>
              <a:spcAft>
                <a:spcPts val="0"/>
              </a:spcAft>
              <a:buNone/>
            </a:pPr>
            <a:r>
              <a:t/>
            </a:r>
            <a:endParaRPr/>
          </a:p>
        </p:txBody>
      </p:sp>
      <p:sp>
        <p:nvSpPr>
          <p:cNvPr id="316" name="Google Shape;316;g394c34fda35_0_137"/>
          <p:cNvSpPr/>
          <p:nvPr/>
        </p:nvSpPr>
        <p:spPr>
          <a:xfrm>
            <a:off x="6244773" y="4290606"/>
            <a:ext cx="2151600" cy="269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661"/>
              <a:buFont typeface="Nunito Sans"/>
              <a:buNone/>
            </a:pPr>
            <a:r>
              <a:rPr i="0" lang="en-US" sz="1661" u="none" cap="none" strike="noStrike">
                <a:solidFill>
                  <a:srgbClr val="002060"/>
                </a:solidFill>
              </a:rPr>
              <a:t>Human Assets</a:t>
            </a:r>
            <a:endParaRPr i="0" sz="1661" u="none" cap="none" strike="noStrike"/>
          </a:p>
        </p:txBody>
      </p:sp>
      <p:sp>
        <p:nvSpPr>
          <p:cNvPr id="317" name="Google Shape;317;g394c34fda35_0_137"/>
          <p:cNvSpPr/>
          <p:nvPr/>
        </p:nvSpPr>
        <p:spPr>
          <a:xfrm>
            <a:off x="6244773" y="4662837"/>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Key personnel and specialized expertise</a:t>
            </a:r>
            <a:endParaRPr i="0" sz="1328" u="none" cap="none" strike="noStrike"/>
          </a:p>
        </p:txBody>
      </p:sp>
      <p:sp>
        <p:nvSpPr>
          <p:cNvPr id="318" name="Google Shape;318;g394c34fda35_0_137"/>
          <p:cNvSpPr/>
          <p:nvPr/>
        </p:nvSpPr>
        <p:spPr>
          <a:xfrm>
            <a:off x="6244773" y="4998479"/>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Customer relationships and reputation</a:t>
            </a:r>
            <a:endParaRPr i="0" sz="1328" u="none" cap="none" strike="noStrike"/>
          </a:p>
        </p:txBody>
      </p:sp>
      <p:sp>
        <p:nvSpPr>
          <p:cNvPr id="319" name="Google Shape;319;g394c34fda35_0_137"/>
          <p:cNvSpPr/>
          <p:nvPr/>
        </p:nvSpPr>
        <p:spPr>
          <a:xfrm>
            <a:off x="6244773" y="5334120"/>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Vendor partnerships and supply chains</a:t>
            </a:r>
            <a:endParaRPr i="0" sz="1328" u="none" cap="none" strike="noStrike"/>
          </a:p>
        </p:txBody>
      </p:sp>
      <p:sp>
        <p:nvSpPr>
          <p:cNvPr id="320" name="Google Shape;320;g394c34fda35_0_137"/>
          <p:cNvSpPr/>
          <p:nvPr/>
        </p:nvSpPr>
        <p:spPr>
          <a:xfrm>
            <a:off x="6244773" y="5669761"/>
            <a:ext cx="4948200" cy="275400"/>
          </a:xfrm>
          <a:prstGeom prst="rect">
            <a:avLst/>
          </a:prstGeom>
          <a:noFill/>
          <a:ln>
            <a:noFill/>
          </a:ln>
        </p:spPr>
        <p:txBody>
          <a:bodyPr anchorCtr="0" anchor="t" bIns="0" lIns="0" spcFirstLastPara="1" rIns="0" wrap="square" tIns="0">
            <a:noAutofit/>
          </a:bodyPr>
          <a:lstStyle/>
          <a:p>
            <a:pPr indent="-284810" lvl="0" marL="284810" marR="0" rtl="0" algn="l">
              <a:lnSpc>
                <a:spcPct val="162500"/>
              </a:lnSpc>
              <a:spcBef>
                <a:spcPts val="0"/>
              </a:spcBef>
              <a:spcAft>
                <a:spcPts val="0"/>
              </a:spcAft>
              <a:buClr>
                <a:srgbClr val="002060"/>
              </a:buClr>
              <a:buSzPts val="1329"/>
              <a:buChar char="•"/>
            </a:pPr>
            <a:r>
              <a:rPr i="0" lang="en-US" sz="1328" u="none" cap="none" strike="noStrike">
                <a:solidFill>
                  <a:srgbClr val="002060"/>
                </a:solidFill>
              </a:rPr>
              <a:t>Regulatory approvals and licenses</a:t>
            </a:r>
            <a:endParaRPr i="0" sz="1328"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2016-09-10T10:34:19Z</dcterms:created>
  <dc:creator>Donis Marshall</dc:creator>
</cp:coreProperties>
</file>